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81" d="100"/>
          <a:sy n="81" d="100"/>
        </p:scale>
        <p:origin x="-282"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grpSp>
        <p:nvGrpSpPr>
          <p:cNvPr id="7" name="Group 6"/>
          <p:cNvGrpSpPr/>
          <p:nvPr userDrawn="1"/>
        </p:nvGrpSpPr>
        <p:grpSpPr>
          <a:xfrm>
            <a:off x="0" y="0"/>
            <a:ext cx="12192000" cy="6858000"/>
            <a:chOff x="0" y="0"/>
            <a:chExt cx="12192000" cy="6858000"/>
          </a:xfrm>
        </p:grpSpPr>
        <p:sp>
          <p:nvSpPr>
            <p:cNvPr id="9" name="Rectangle 8"/>
            <p:cNvSpPr/>
            <p:nvPr userDrawn="1"/>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1" name="Rectangle 10"/>
          <p:cNvSpPr/>
          <p:nvPr/>
        </p:nvSpPr>
        <p:spPr>
          <a:xfrm>
            <a:off x="114300" y="5080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TextBox 5"/>
          <p:cNvSpPr txBox="1"/>
          <p:nvPr userDrawn="1"/>
        </p:nvSpPr>
        <p:spPr>
          <a:xfrm>
            <a:off x="914400" y="622300"/>
            <a:ext cx="10566400" cy="338554"/>
          </a:xfrm>
          <a:prstGeom prst="rect">
            <a:avLst/>
          </a:prstGeom>
          <a:noFill/>
        </p:spPr>
        <p:txBody>
          <a:bodyPr wrap="square" rtlCol="0">
            <a:spAutoFit/>
          </a:bodyPr>
          <a:lstStyle/>
          <a:p>
            <a:r>
              <a:rPr lang="en-US" sz="1600" b="1" dirty="0" smtClean="0">
                <a:solidFill>
                  <a:schemeClr val="bg1"/>
                </a:solidFill>
                <a:latin typeface="Tahoma" panose="020B0604030504040204" pitchFamily="34" charset="0"/>
                <a:ea typeface="Tahoma" panose="020B0604030504040204" pitchFamily="34" charset="0"/>
                <a:cs typeface="Tahoma" panose="020B0604030504040204" pitchFamily="34" charset="0"/>
              </a:rPr>
              <a:t>KẾ</a:t>
            </a:r>
            <a:r>
              <a:rPr lang="en-US" sz="1600" b="1" baseline="0" dirty="0" smtClean="0">
                <a:solidFill>
                  <a:schemeClr val="bg1"/>
                </a:solidFill>
                <a:latin typeface="Tahoma" panose="020B0604030504040204" pitchFamily="34" charset="0"/>
                <a:ea typeface="Tahoma" panose="020B0604030504040204" pitchFamily="34" charset="0"/>
                <a:cs typeface="Tahoma" panose="020B0604030504040204" pitchFamily="34" charset="0"/>
              </a:rPr>
              <a:t> HOẠCH TRIỂN KHAI ĐỀ ÁN  XÂY DỰNG CHƯƠNG TRÌNH ĐÀO TẠO THEO HƯỚNG TIẾP CẬN CDIO</a:t>
            </a:r>
            <a:endParaRPr lang="en-US" sz="16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8" name="Rectangle 7"/>
          <p:cNvSpPr/>
          <p:nvPr userDrawn="1"/>
        </p:nvSpPr>
        <p:spPr>
          <a:xfrm>
            <a:off x="609600" y="960854"/>
            <a:ext cx="11061700" cy="49213"/>
          </a:xfrm>
          <a:prstGeom prst="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userDrawn="1"/>
        </p:nvSpPr>
        <p:spPr>
          <a:xfrm>
            <a:off x="520700" y="5791200"/>
            <a:ext cx="11150600" cy="88900"/>
          </a:xfrm>
          <a:prstGeom prst="rec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userDrawn="1"/>
        </p:nvSpPr>
        <p:spPr>
          <a:xfrm>
            <a:off x="1644650" y="5968940"/>
            <a:ext cx="8902700" cy="400110"/>
          </a:xfrm>
          <a:prstGeom prst="rect">
            <a:avLst/>
          </a:prstGeom>
          <a:noFill/>
        </p:spPr>
        <p:txBody>
          <a:bodyPr wrap="square" rtlCol="0">
            <a:spAutoFit/>
          </a:bodyPr>
          <a:lstStyle/>
          <a:p>
            <a:r>
              <a:rPr lang="en-US" sz="2000" b="1" dirty="0" smtClean="0">
                <a:solidFill>
                  <a:schemeClr val="bg1"/>
                </a:solidFill>
                <a:latin typeface="Tahoma" panose="020B0604030504040204" pitchFamily="34" charset="0"/>
                <a:ea typeface="Tahoma" panose="020B0604030504040204" pitchFamily="34" charset="0"/>
                <a:cs typeface="Tahoma" panose="020B0604030504040204" pitchFamily="34" charset="0"/>
              </a:rPr>
              <a:t>TRƯỜNG</a:t>
            </a:r>
            <a:r>
              <a:rPr lang="en-US" sz="2000" b="1" baseline="0" dirty="0" smtClean="0">
                <a:solidFill>
                  <a:schemeClr val="bg1"/>
                </a:solidFill>
                <a:latin typeface="Tahoma" panose="020B0604030504040204" pitchFamily="34" charset="0"/>
                <a:ea typeface="Tahoma" panose="020B0604030504040204" pitchFamily="34" charset="0"/>
                <a:cs typeface="Tahoma" panose="020B0604030504040204" pitchFamily="34" charset="0"/>
              </a:rPr>
              <a:t> CĐKT LÝ TỰ TRỌNG TP. HCM – KHOA CÔNG NGHỆ CƠ KHÍ</a:t>
            </a:r>
            <a:endParaRPr lang="en-US" sz="20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3">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BE451C3-0FF4-47C4-B829-773ADF60F88C}" type="datetimeFigureOut">
              <a:rPr lang="en-US" dirty="0"/>
              <a:t>10/5/2015</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r>
              <a:rPr lang="en-US" dirty="0"/>
              <a:t>
              </a:t>
            </a:r>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p:cNvSpPr/>
          <p:nvPr/>
        </p:nvSpPr>
        <p:spPr>
          <a:xfrm>
            <a:off x="4101384" y="2524258"/>
            <a:ext cx="2086377" cy="2060620"/>
          </a:xfrm>
          <a:prstGeom prst="ellipse">
            <a:avLst/>
          </a:prstGeom>
          <a:solidFill>
            <a:srgbClr val="92D050"/>
          </a:solidFill>
          <a:ln>
            <a:solidFill>
              <a:srgbClr val="92D05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5" name="Oval 4"/>
          <p:cNvSpPr/>
          <p:nvPr/>
        </p:nvSpPr>
        <p:spPr>
          <a:xfrm>
            <a:off x="1622737" y="2524258"/>
            <a:ext cx="2086377" cy="2060620"/>
          </a:xfrm>
          <a:prstGeom prst="ellipse">
            <a:avLst/>
          </a:prstGeom>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6" name="TextBox 5"/>
          <p:cNvSpPr txBox="1"/>
          <p:nvPr/>
        </p:nvSpPr>
        <p:spPr>
          <a:xfrm>
            <a:off x="1735427" y="3323734"/>
            <a:ext cx="1860998" cy="461665"/>
          </a:xfrm>
          <a:prstGeom prst="rect">
            <a:avLst/>
          </a:prstGeom>
          <a:noFill/>
        </p:spPr>
        <p:txBody>
          <a:bodyPr wrap="square" rtlCol="0">
            <a:spAutoFit/>
          </a:bodyPr>
          <a:lstStyle/>
          <a:p>
            <a:r>
              <a:rPr lang="en-US" sz="2400" b="1" dirty="0" smtClean="0">
                <a:latin typeface="Tahoma" panose="020B0604030504040204" pitchFamily="34" charset="0"/>
                <a:ea typeface="Tahoma" panose="020B0604030504040204" pitchFamily="34" charset="0"/>
                <a:cs typeface="Tahoma" panose="020B0604030504040204" pitchFamily="34" charset="0"/>
              </a:rPr>
              <a:t>CONCEIVE</a:t>
            </a:r>
            <a:endParaRPr lang="en-US" sz="2400" b="1" dirty="0">
              <a:latin typeface="Tahoma" panose="020B0604030504040204" pitchFamily="34" charset="0"/>
              <a:ea typeface="Tahoma" panose="020B0604030504040204" pitchFamily="34" charset="0"/>
              <a:cs typeface="Tahoma" panose="020B0604030504040204" pitchFamily="34" charset="0"/>
            </a:endParaRPr>
          </a:p>
        </p:txBody>
      </p:sp>
      <p:sp>
        <p:nvSpPr>
          <p:cNvPr id="8" name="TextBox 7"/>
          <p:cNvSpPr txBox="1"/>
          <p:nvPr/>
        </p:nvSpPr>
        <p:spPr>
          <a:xfrm>
            <a:off x="4433282" y="3323735"/>
            <a:ext cx="1422580" cy="461665"/>
          </a:xfrm>
          <a:prstGeom prst="rect">
            <a:avLst/>
          </a:prstGeom>
          <a:noFill/>
        </p:spPr>
        <p:txBody>
          <a:bodyPr wrap="square" rtlCol="0">
            <a:spAutoFit/>
          </a:bodyPr>
          <a:lstStyle/>
          <a:p>
            <a:r>
              <a:rPr lang="en-US" sz="2400" b="1" dirty="0" smtClean="0">
                <a:latin typeface="Tahoma" panose="020B0604030504040204" pitchFamily="34" charset="0"/>
                <a:ea typeface="Tahoma" panose="020B0604030504040204" pitchFamily="34" charset="0"/>
                <a:cs typeface="Tahoma" panose="020B0604030504040204" pitchFamily="34" charset="0"/>
              </a:rPr>
              <a:t>DESIGN</a:t>
            </a:r>
            <a:endParaRPr lang="en-US" sz="2400" b="1" dirty="0">
              <a:latin typeface="Tahoma" panose="020B0604030504040204" pitchFamily="34" charset="0"/>
              <a:ea typeface="Tahoma" panose="020B0604030504040204" pitchFamily="34" charset="0"/>
              <a:cs typeface="Tahoma" panose="020B0604030504040204" pitchFamily="34" charset="0"/>
            </a:endParaRPr>
          </a:p>
        </p:txBody>
      </p:sp>
      <p:sp>
        <p:nvSpPr>
          <p:cNvPr id="10" name="Oval 9"/>
          <p:cNvSpPr/>
          <p:nvPr/>
        </p:nvSpPr>
        <p:spPr>
          <a:xfrm>
            <a:off x="6580031" y="2524258"/>
            <a:ext cx="2086377" cy="2060620"/>
          </a:xfrm>
          <a:prstGeom prst="ellipse">
            <a:avLst/>
          </a:prstGeom>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11" name="Oval 10"/>
          <p:cNvSpPr/>
          <p:nvPr/>
        </p:nvSpPr>
        <p:spPr>
          <a:xfrm>
            <a:off x="9058678" y="2524257"/>
            <a:ext cx="2086377" cy="2060620"/>
          </a:xfrm>
          <a:prstGeom prst="ellipse">
            <a:avLst/>
          </a:prstGeom>
          <a:solidFill>
            <a:srgbClr val="92D050"/>
          </a:solidFill>
          <a:ln>
            <a:solidFill>
              <a:srgbClr val="92D05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13" name="TextBox 12"/>
          <p:cNvSpPr txBox="1"/>
          <p:nvPr/>
        </p:nvSpPr>
        <p:spPr>
          <a:xfrm>
            <a:off x="6580030" y="3323735"/>
            <a:ext cx="2086377" cy="461665"/>
          </a:xfrm>
          <a:prstGeom prst="rect">
            <a:avLst/>
          </a:prstGeom>
          <a:noFill/>
        </p:spPr>
        <p:txBody>
          <a:bodyPr wrap="square" rtlCol="0">
            <a:spAutoFit/>
          </a:bodyPr>
          <a:lstStyle/>
          <a:p>
            <a:r>
              <a:rPr lang="en-US" sz="2400" b="1" dirty="0" smtClean="0">
                <a:latin typeface="Tahoma" panose="020B0604030504040204" pitchFamily="34" charset="0"/>
                <a:ea typeface="Tahoma" panose="020B0604030504040204" pitchFamily="34" charset="0"/>
                <a:cs typeface="Tahoma" panose="020B0604030504040204" pitchFamily="34" charset="0"/>
              </a:rPr>
              <a:t>IMPLEMENT</a:t>
            </a:r>
            <a:endParaRPr lang="en-US" sz="2400" b="1" dirty="0">
              <a:latin typeface="Tahoma" panose="020B0604030504040204" pitchFamily="34" charset="0"/>
              <a:ea typeface="Tahoma" panose="020B0604030504040204" pitchFamily="34" charset="0"/>
              <a:cs typeface="Tahoma" panose="020B0604030504040204" pitchFamily="34" charset="0"/>
            </a:endParaRPr>
          </a:p>
        </p:txBody>
      </p:sp>
      <p:sp>
        <p:nvSpPr>
          <p:cNvPr id="14" name="TextBox 13"/>
          <p:cNvSpPr txBox="1"/>
          <p:nvPr/>
        </p:nvSpPr>
        <p:spPr>
          <a:xfrm>
            <a:off x="9293045" y="3323734"/>
            <a:ext cx="1617641" cy="461665"/>
          </a:xfrm>
          <a:prstGeom prst="rect">
            <a:avLst/>
          </a:prstGeom>
          <a:noFill/>
        </p:spPr>
        <p:txBody>
          <a:bodyPr wrap="square" rtlCol="0">
            <a:spAutoFit/>
          </a:bodyPr>
          <a:lstStyle/>
          <a:p>
            <a:r>
              <a:rPr lang="en-US" sz="2400" b="1" dirty="0" smtClean="0">
                <a:latin typeface="Tahoma" panose="020B0604030504040204" pitchFamily="34" charset="0"/>
                <a:ea typeface="Tahoma" panose="020B0604030504040204" pitchFamily="34" charset="0"/>
                <a:cs typeface="Tahoma" panose="020B0604030504040204" pitchFamily="34" charset="0"/>
              </a:rPr>
              <a:t>OPERATE</a:t>
            </a:r>
            <a:endParaRPr lang="en-US" sz="2400" b="1" dirty="0">
              <a:latin typeface="Tahoma" panose="020B0604030504040204" pitchFamily="34" charset="0"/>
              <a:ea typeface="Tahoma" panose="020B0604030504040204" pitchFamily="34" charset="0"/>
              <a:cs typeface="Tahoma" panose="020B0604030504040204" pitchFamily="34" charset="0"/>
            </a:endParaRPr>
          </a:p>
        </p:txBody>
      </p:sp>
      <p:sp>
        <p:nvSpPr>
          <p:cNvPr id="15" name="TextBox 14"/>
          <p:cNvSpPr txBox="1"/>
          <p:nvPr/>
        </p:nvSpPr>
        <p:spPr>
          <a:xfrm>
            <a:off x="2251588" y="1378039"/>
            <a:ext cx="8656883" cy="1323439"/>
          </a:xfrm>
          <a:prstGeom prst="rect">
            <a:avLst/>
          </a:prstGeom>
          <a:noFill/>
        </p:spPr>
        <p:txBody>
          <a:bodyPr wrap="square" rtlCol="0">
            <a:spAutoFit/>
          </a:bodyPr>
          <a:lstStyle/>
          <a:p>
            <a:r>
              <a:rPr lang="en-US" sz="8000" b="1" dirty="0" smtClean="0">
                <a:solidFill>
                  <a:srgbClr val="00B0F0"/>
                </a:solidFill>
                <a:latin typeface="Tahoma" panose="020B0604030504040204" pitchFamily="34" charset="0"/>
                <a:ea typeface="Tahoma" panose="020B0604030504040204" pitchFamily="34" charset="0"/>
                <a:cs typeface="Tahoma" panose="020B0604030504040204" pitchFamily="34" charset="0"/>
              </a:rPr>
              <a:t>C</a:t>
            </a:r>
            <a:r>
              <a:rPr lang="en-US" sz="8000" b="1" dirty="0" smtClean="0">
                <a:latin typeface="Tahoma" panose="020B0604030504040204" pitchFamily="34" charset="0"/>
                <a:ea typeface="Tahoma" panose="020B0604030504040204" pitchFamily="34" charset="0"/>
                <a:cs typeface="Tahoma" panose="020B0604030504040204" pitchFamily="34" charset="0"/>
              </a:rPr>
              <a:t>      </a:t>
            </a:r>
            <a:r>
              <a:rPr lang="en-US" sz="8000" b="1" dirty="0" smtClean="0">
                <a:solidFill>
                  <a:srgbClr val="92D050"/>
                </a:solidFill>
                <a:latin typeface="Tahoma" panose="020B0604030504040204" pitchFamily="34" charset="0"/>
                <a:ea typeface="Tahoma" panose="020B0604030504040204" pitchFamily="34" charset="0"/>
                <a:cs typeface="Tahoma" panose="020B0604030504040204" pitchFamily="34" charset="0"/>
              </a:rPr>
              <a:t>D</a:t>
            </a:r>
            <a:r>
              <a:rPr lang="en-US" sz="8000" b="1" dirty="0" smtClean="0">
                <a:latin typeface="Tahoma" panose="020B0604030504040204" pitchFamily="34" charset="0"/>
                <a:ea typeface="Tahoma" panose="020B0604030504040204" pitchFamily="34" charset="0"/>
                <a:cs typeface="Tahoma" panose="020B0604030504040204" pitchFamily="34" charset="0"/>
              </a:rPr>
              <a:t>      </a:t>
            </a:r>
            <a:r>
              <a:rPr lang="en-US" sz="8000" b="1" dirty="0" smtClean="0">
                <a:solidFill>
                  <a:srgbClr val="00B0F0"/>
                </a:solidFill>
                <a:latin typeface="Tahoma" panose="020B0604030504040204" pitchFamily="34" charset="0"/>
                <a:ea typeface="Tahoma" panose="020B0604030504040204" pitchFamily="34" charset="0"/>
                <a:cs typeface="Tahoma" panose="020B0604030504040204" pitchFamily="34" charset="0"/>
              </a:rPr>
              <a:t>I</a:t>
            </a:r>
            <a:r>
              <a:rPr lang="en-US" sz="8000" b="1" dirty="0" smtClean="0">
                <a:latin typeface="Tahoma" panose="020B0604030504040204" pitchFamily="34" charset="0"/>
                <a:ea typeface="Tahoma" panose="020B0604030504040204" pitchFamily="34" charset="0"/>
                <a:cs typeface="Tahoma" panose="020B0604030504040204" pitchFamily="34" charset="0"/>
              </a:rPr>
              <a:t>      </a:t>
            </a:r>
            <a:r>
              <a:rPr lang="en-US" sz="8000" b="1" dirty="0" smtClean="0">
                <a:solidFill>
                  <a:srgbClr val="92D050"/>
                </a:solidFill>
                <a:latin typeface="Tahoma" panose="020B0604030504040204" pitchFamily="34" charset="0"/>
                <a:ea typeface="Tahoma" panose="020B0604030504040204" pitchFamily="34" charset="0"/>
                <a:cs typeface="Tahoma" panose="020B0604030504040204" pitchFamily="34" charset="0"/>
              </a:rPr>
              <a:t>O </a:t>
            </a:r>
            <a:r>
              <a:rPr lang="en-US" sz="8000" b="1" dirty="0" smtClean="0">
                <a:latin typeface="Tahoma" panose="020B0604030504040204" pitchFamily="34" charset="0"/>
                <a:ea typeface="Tahoma" panose="020B0604030504040204" pitchFamily="34" charset="0"/>
                <a:cs typeface="Tahoma" panose="020B0604030504040204" pitchFamily="34" charset="0"/>
              </a:rPr>
              <a:t>      </a:t>
            </a:r>
            <a:endParaRPr lang="en-US" sz="8000" b="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78644189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034862" y="1262131"/>
            <a:ext cx="2331075" cy="399244"/>
          </a:xfrm>
          <a:prstGeom prst="round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latin typeface="Tahoma" panose="020B0604030504040204" pitchFamily="34" charset="0"/>
                <a:ea typeface="Tahoma" panose="020B0604030504040204" pitchFamily="34" charset="0"/>
                <a:cs typeface="Tahoma" panose="020B0604030504040204" pitchFamily="34" charset="0"/>
              </a:rPr>
              <a:t>LÊN Ý TƯỞNG</a:t>
            </a:r>
            <a:endParaRPr lang="en-US" sz="2000" dirty="0">
              <a:latin typeface="Tahoma" panose="020B0604030504040204" pitchFamily="34" charset="0"/>
              <a:ea typeface="Tahoma" panose="020B0604030504040204" pitchFamily="34" charset="0"/>
              <a:cs typeface="Tahoma" panose="020B0604030504040204" pitchFamily="34" charset="0"/>
            </a:endParaRPr>
          </a:p>
        </p:txBody>
      </p:sp>
      <p:sp>
        <p:nvSpPr>
          <p:cNvPr id="5" name="Rounded Rectangle 4"/>
          <p:cNvSpPr/>
          <p:nvPr/>
        </p:nvSpPr>
        <p:spPr>
          <a:xfrm>
            <a:off x="7462372" y="3497710"/>
            <a:ext cx="2317917" cy="420694"/>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smtClean="0">
                <a:latin typeface="Tahoma" panose="020B0604030504040204" pitchFamily="34" charset="0"/>
                <a:ea typeface="Tahoma" panose="020B0604030504040204" pitchFamily="34" charset="0"/>
                <a:cs typeface="Tahoma" panose="020B0604030504040204" pitchFamily="34" charset="0"/>
              </a:rPr>
              <a:t>TRIỂN KHAI</a:t>
            </a:r>
            <a:endParaRPr lang="en-US" sz="2000" dirty="0">
              <a:latin typeface="Tahoma" panose="020B0604030504040204" pitchFamily="34" charset="0"/>
              <a:ea typeface="Tahoma" panose="020B0604030504040204" pitchFamily="34" charset="0"/>
              <a:cs typeface="Tahoma" panose="020B0604030504040204" pitchFamily="34" charset="0"/>
            </a:endParaRPr>
          </a:p>
        </p:txBody>
      </p:sp>
      <p:pic>
        <p:nvPicPr>
          <p:cNvPr id="6" name="Picture 5"/>
          <p:cNvPicPr>
            <a:picLocks noChangeAspect="1"/>
          </p:cNvPicPr>
          <p:nvPr/>
        </p:nvPicPr>
        <p:blipFill>
          <a:blip r:embed="rId2"/>
          <a:stretch>
            <a:fillRect/>
          </a:stretch>
        </p:blipFill>
        <p:spPr>
          <a:xfrm>
            <a:off x="2095777" y="1760164"/>
            <a:ext cx="2270160" cy="1566584"/>
          </a:xfrm>
          <a:prstGeom prst="rect">
            <a:avLst/>
          </a:prstGeom>
        </p:spPr>
      </p:pic>
      <p:pic>
        <p:nvPicPr>
          <p:cNvPr id="7" name="Picture 6"/>
          <p:cNvPicPr>
            <a:picLocks noChangeAspect="1"/>
          </p:cNvPicPr>
          <p:nvPr/>
        </p:nvPicPr>
        <p:blipFill>
          <a:blip r:embed="rId3"/>
          <a:stretch>
            <a:fillRect/>
          </a:stretch>
        </p:blipFill>
        <p:spPr>
          <a:xfrm>
            <a:off x="7390326" y="4089366"/>
            <a:ext cx="2448853" cy="1679791"/>
          </a:xfrm>
          <a:prstGeom prst="rect">
            <a:avLst/>
          </a:prstGeom>
        </p:spPr>
      </p:pic>
      <p:sp>
        <p:nvSpPr>
          <p:cNvPr id="8" name="Rounded Rectangle 7"/>
          <p:cNvSpPr/>
          <p:nvPr/>
        </p:nvSpPr>
        <p:spPr>
          <a:xfrm>
            <a:off x="7449214" y="1249254"/>
            <a:ext cx="2331075" cy="399244"/>
          </a:xfrm>
          <a:prstGeom prst="round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latin typeface="Tahoma" panose="020B0604030504040204" pitchFamily="34" charset="0"/>
                <a:ea typeface="Tahoma" panose="020B0604030504040204" pitchFamily="34" charset="0"/>
                <a:cs typeface="Tahoma" panose="020B0604030504040204" pitchFamily="34" charset="0"/>
              </a:rPr>
              <a:t>THIẾT KẾ</a:t>
            </a:r>
            <a:endParaRPr lang="en-US" sz="2000" dirty="0">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8"/>
          <p:cNvSpPr/>
          <p:nvPr/>
        </p:nvSpPr>
        <p:spPr>
          <a:xfrm>
            <a:off x="2034862" y="3497710"/>
            <a:ext cx="2317917" cy="420694"/>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latin typeface="Tahoma" panose="020B0604030504040204" pitchFamily="34" charset="0"/>
                <a:ea typeface="Tahoma" panose="020B0604030504040204" pitchFamily="34" charset="0"/>
                <a:cs typeface="Tahoma" panose="020B0604030504040204" pitchFamily="34" charset="0"/>
              </a:rPr>
              <a:t>VẬN HÀNH</a:t>
            </a:r>
            <a:endParaRPr lang="en-US" sz="2000" dirty="0">
              <a:latin typeface="Tahoma" panose="020B0604030504040204" pitchFamily="34" charset="0"/>
              <a:ea typeface="Tahoma" panose="020B0604030504040204" pitchFamily="34" charset="0"/>
              <a:cs typeface="Tahoma" panose="020B0604030504040204" pitchFamily="34" charset="0"/>
            </a:endParaRPr>
          </a:p>
        </p:txBody>
      </p:sp>
      <p:pic>
        <p:nvPicPr>
          <p:cNvPr id="10" name="Picture 9"/>
          <p:cNvPicPr>
            <a:picLocks noChangeAspect="1"/>
          </p:cNvPicPr>
          <p:nvPr/>
        </p:nvPicPr>
        <p:blipFill>
          <a:blip r:embed="rId4"/>
          <a:stretch>
            <a:fillRect/>
          </a:stretch>
        </p:blipFill>
        <p:spPr>
          <a:xfrm>
            <a:off x="7390326" y="1760164"/>
            <a:ext cx="2448853" cy="1566584"/>
          </a:xfrm>
          <a:prstGeom prst="rect">
            <a:avLst/>
          </a:prstGeom>
        </p:spPr>
      </p:pic>
      <p:pic>
        <p:nvPicPr>
          <p:cNvPr id="11" name="Picture 10"/>
          <p:cNvPicPr>
            <a:picLocks noChangeAspect="1"/>
          </p:cNvPicPr>
          <p:nvPr/>
        </p:nvPicPr>
        <p:blipFill>
          <a:blip r:embed="rId5"/>
          <a:stretch>
            <a:fillRect/>
          </a:stretch>
        </p:blipFill>
        <p:spPr>
          <a:xfrm>
            <a:off x="2060180" y="4089366"/>
            <a:ext cx="2305757" cy="1486724"/>
          </a:xfrm>
          <a:prstGeom prst="rect">
            <a:avLst/>
          </a:prstGeom>
        </p:spPr>
      </p:pic>
      <p:sp>
        <p:nvSpPr>
          <p:cNvPr id="14" name="Curved Down Arrow 13"/>
          <p:cNvSpPr/>
          <p:nvPr/>
        </p:nvSpPr>
        <p:spPr>
          <a:xfrm>
            <a:off x="5247861" y="1760164"/>
            <a:ext cx="1511120" cy="1178741"/>
          </a:xfrm>
          <a:prstGeom prst="curvedDown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Curved Down Arrow 15"/>
          <p:cNvSpPr/>
          <p:nvPr/>
        </p:nvSpPr>
        <p:spPr>
          <a:xfrm rot="10800000">
            <a:off x="5084727" y="3758571"/>
            <a:ext cx="1674254" cy="1221204"/>
          </a:xfrm>
          <a:prstGeom prst="curvedDown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90884054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8946" y="1287887"/>
            <a:ext cx="10238704" cy="1569660"/>
          </a:xfrm>
          <a:prstGeom prst="rect">
            <a:avLst/>
          </a:prstGeom>
          <a:noFill/>
        </p:spPr>
        <p:txBody>
          <a:bodyPr wrap="square" rtlCol="0">
            <a:spAutoFit/>
          </a:bodyPr>
          <a:lstStyle/>
          <a:p>
            <a:pPr algn="just"/>
            <a:r>
              <a:rPr lang="en-US" sz="2400" dirty="0" smtClean="0">
                <a:solidFill>
                  <a:srgbClr val="FFFF00"/>
                </a:solidFill>
                <a:latin typeface="Tahoma" panose="020B0604030504040204" pitchFamily="34" charset="0"/>
                <a:ea typeface="Tahoma" panose="020B0604030504040204" pitchFamily="34" charset="0"/>
                <a:cs typeface="Tahoma" panose="020B0604030504040204" pitchFamily="34" charset="0"/>
              </a:rPr>
              <a:t>	PHƯƠNG PHÁP TIẾP CẬN CDIO CUNG CẤP MỘT PHƯƠNG PHÁP LUẬN CHẶT CHẼ VÀ MỘT HỆ THỐNG GIẢI PHÁP NHẰM GIÚP TRẢ LỜI CÂU HỎI TRỌNG TÂM  “</a:t>
            </a:r>
            <a:r>
              <a:rPr lang="en-US" sz="2400" dirty="0" smtClean="0">
                <a:solidFill>
                  <a:srgbClr val="FF0000"/>
                </a:solidFill>
                <a:latin typeface="Tahoma" panose="020B0604030504040204" pitchFamily="34" charset="0"/>
                <a:ea typeface="Tahoma" panose="020B0604030504040204" pitchFamily="34" charset="0"/>
                <a:cs typeface="Tahoma" panose="020B0604030504040204" pitchFamily="34" charset="0"/>
              </a:rPr>
              <a:t>LÀM GÌ” </a:t>
            </a:r>
            <a:r>
              <a:rPr lang="en-US" sz="2400" dirty="0" smtClean="0">
                <a:solidFill>
                  <a:srgbClr val="FFFF00"/>
                </a:solidFill>
                <a:latin typeface="Tahoma" panose="020B0604030504040204" pitchFamily="34" charset="0"/>
                <a:ea typeface="Tahoma" panose="020B0604030504040204" pitchFamily="34" charset="0"/>
                <a:cs typeface="Tahoma" panose="020B0604030504040204" pitchFamily="34" charset="0"/>
              </a:rPr>
              <a:t>VÀ “</a:t>
            </a:r>
            <a:r>
              <a:rPr lang="en-US" sz="2400" dirty="0" smtClean="0">
                <a:solidFill>
                  <a:srgbClr val="FF0000"/>
                </a:solidFill>
                <a:latin typeface="Tahoma" panose="020B0604030504040204" pitchFamily="34" charset="0"/>
                <a:ea typeface="Tahoma" panose="020B0604030504040204" pitchFamily="34" charset="0"/>
                <a:cs typeface="Tahoma" panose="020B0604030504040204" pitchFamily="34" charset="0"/>
              </a:rPr>
              <a:t>LÀM NHƯ THẾ NÀO” </a:t>
            </a:r>
            <a:r>
              <a:rPr lang="en-US" sz="2400" dirty="0" smtClean="0">
                <a:solidFill>
                  <a:srgbClr val="FFFF00"/>
                </a:solidFill>
                <a:latin typeface="Tahoma" panose="020B0604030504040204" pitchFamily="34" charset="0"/>
                <a:ea typeface="Tahoma" panose="020B0604030504040204" pitchFamily="34" charset="0"/>
                <a:cs typeface="Tahoma" panose="020B0604030504040204" pitchFamily="34" charset="0"/>
              </a:rPr>
              <a:t>TRONG GIÁO DỤC KỸ THUẬT</a:t>
            </a:r>
            <a:endParaRPr lang="en-US" sz="2400" dirty="0">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sp>
        <p:nvSpPr>
          <p:cNvPr id="3" name="TextBox 2"/>
          <p:cNvSpPr txBox="1"/>
          <p:nvPr/>
        </p:nvSpPr>
        <p:spPr>
          <a:xfrm>
            <a:off x="1532586" y="2988104"/>
            <a:ext cx="8950816" cy="1200329"/>
          </a:xfrm>
          <a:prstGeom prst="rect">
            <a:avLst/>
          </a:prstGeom>
          <a:noFill/>
        </p:spPr>
        <p:txBody>
          <a:bodyPr wrap="square" rtlCol="0">
            <a:spAutoFit/>
          </a:bodyPr>
          <a:lstStyle/>
          <a:p>
            <a:r>
              <a:rPr lang="en-US" sz="24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1. SINH VIÊN KỸ THUẬT NÊN ĐẠT ĐƯỢC CÁC </a:t>
            </a:r>
            <a:r>
              <a:rPr lang="en-US" sz="2400" dirty="0" smtClean="0">
                <a:solidFill>
                  <a:srgbClr val="00B0F0"/>
                </a:solidFill>
                <a:latin typeface="Tahoma" panose="020B0604030504040204" pitchFamily="34" charset="0"/>
                <a:ea typeface="Tahoma" panose="020B0604030504040204" pitchFamily="34" charset="0"/>
                <a:cs typeface="Tahoma" panose="020B0604030504040204" pitchFamily="34" charset="0"/>
              </a:rPr>
              <a:t>KIẾN THỨC, KỸ NĂNG, THÁI ĐỘ </a:t>
            </a:r>
            <a:r>
              <a:rPr lang="en-US" sz="24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TOÀN DIỆN NÀO KHI RỜI TRƯỜNG ĐẠI HỌC VÀ ĐẠT ĐƯỢC Ở TRÌNH ĐỘ NĂNG LỰC NÀO ?</a:t>
            </a:r>
            <a:endParaRPr lang="en-US" sz="2400" dirty="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4" name="TextBox 3"/>
          <p:cNvSpPr txBox="1"/>
          <p:nvPr/>
        </p:nvSpPr>
        <p:spPr>
          <a:xfrm>
            <a:off x="1532586" y="4362194"/>
            <a:ext cx="8950816" cy="830997"/>
          </a:xfrm>
          <a:prstGeom prst="rect">
            <a:avLst/>
          </a:prstGeom>
          <a:noFill/>
        </p:spPr>
        <p:txBody>
          <a:bodyPr wrap="square" rtlCol="0">
            <a:spAutoFit/>
          </a:bodyPr>
          <a:lstStyle/>
          <a:p>
            <a:r>
              <a:rPr lang="en-US" sz="2400" dirty="0" smtClean="0">
                <a:solidFill>
                  <a:schemeClr val="bg1"/>
                </a:solidFill>
                <a:latin typeface="Tahoma" panose="020B0604030504040204" pitchFamily="34" charset="0"/>
                <a:ea typeface="Tahoma" panose="020B0604030504040204" pitchFamily="34" charset="0"/>
                <a:cs typeface="Tahoma" panose="020B0604030504040204" pitchFamily="34" charset="0"/>
              </a:rPr>
              <a:t>2. LÀM THẾ NÀO ĐỂ GIÚP SINH VIÊN ĐẠT ĐƯỢC NHỮNG KỸ NĂNG ẤY ?</a:t>
            </a:r>
            <a:endParaRPr lang="en-US" sz="2400"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9507871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627267" y="1339403"/>
            <a:ext cx="3057661" cy="1081825"/>
          </a:xfrm>
          <a:prstGeom prst="roundRect">
            <a:avLst/>
          </a:prstGeom>
          <a:solidFill>
            <a:schemeClr val="accent2">
              <a:lumMod val="60000"/>
              <a:lumOff val="4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solidFill>
                  <a:srgbClr val="C00000"/>
                </a:solidFill>
                <a:latin typeface="Tahoma" panose="020B0604030504040204" pitchFamily="34" charset="0"/>
                <a:ea typeface="Tahoma" panose="020B0604030504040204" pitchFamily="34" charset="0"/>
                <a:cs typeface="Tahoma" panose="020B0604030504040204" pitchFamily="34" charset="0"/>
              </a:rPr>
              <a:t>ĐỀ CƯƠNG CDIO</a:t>
            </a:r>
          </a:p>
          <a:p>
            <a:pPr algn="ctr"/>
            <a:r>
              <a:rPr lang="en-US" sz="1600" i="1" dirty="0" smtClean="0">
                <a:latin typeface="Tahoma" panose="020B0604030504040204" pitchFamily="34" charset="0"/>
                <a:ea typeface="Tahoma" panose="020B0604030504040204" pitchFamily="34" charset="0"/>
                <a:cs typeface="Tahoma" panose="020B0604030504040204" pitchFamily="34" charset="0"/>
              </a:rPr>
              <a:t>KHUNG CHUẨN ĐẦU RA CHO CÁC TRƯỜNG KỸ THUẬT</a:t>
            </a:r>
            <a:endParaRPr lang="en-US" sz="1600" i="1" dirty="0">
              <a:latin typeface="Tahoma" panose="020B0604030504040204" pitchFamily="34" charset="0"/>
              <a:ea typeface="Tahoma" panose="020B0604030504040204" pitchFamily="34" charset="0"/>
              <a:cs typeface="Tahoma" panose="020B0604030504040204" pitchFamily="34" charset="0"/>
            </a:endParaRPr>
          </a:p>
        </p:txBody>
      </p:sp>
      <p:sp>
        <p:nvSpPr>
          <p:cNvPr id="3" name="Isosceles Triangle 2"/>
          <p:cNvSpPr/>
          <p:nvPr/>
        </p:nvSpPr>
        <p:spPr>
          <a:xfrm>
            <a:off x="4919727" y="2653048"/>
            <a:ext cx="2472743" cy="2163651"/>
          </a:xfrm>
          <a:prstGeom prst="triangle">
            <a:avLst/>
          </a:prstGeom>
          <a:solidFill>
            <a:srgbClr val="FFC000"/>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ed Rectangle 3"/>
          <p:cNvSpPr/>
          <p:nvPr/>
        </p:nvSpPr>
        <p:spPr>
          <a:xfrm>
            <a:off x="1493949" y="3925908"/>
            <a:ext cx="3008287" cy="1313645"/>
          </a:xfrm>
          <a:prstGeom prst="roundRect">
            <a:avLst/>
          </a:prstGeom>
          <a:solidFill>
            <a:srgbClr val="92D050"/>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solidFill>
                  <a:srgbClr val="C00000"/>
                </a:solidFill>
                <a:latin typeface="Tahoma" panose="020B0604030504040204" pitchFamily="34" charset="0"/>
                <a:ea typeface="Tahoma" panose="020B0604030504040204" pitchFamily="34" charset="0"/>
                <a:cs typeface="Tahoma" panose="020B0604030504040204" pitchFamily="34" charset="0"/>
              </a:rPr>
              <a:t>TIÊU CHUẨN CDIO</a:t>
            </a:r>
          </a:p>
          <a:p>
            <a:pPr algn="ctr"/>
            <a:r>
              <a:rPr lang="en-US" sz="1600" i="1" dirty="0" smtClean="0">
                <a:latin typeface="Tahoma" panose="020B0604030504040204" pitchFamily="34" charset="0"/>
                <a:ea typeface="Tahoma" panose="020B0604030504040204" pitchFamily="34" charset="0"/>
                <a:cs typeface="Tahoma" panose="020B0604030504040204" pitchFamily="34" charset="0"/>
              </a:rPr>
              <a:t>BỘ 12 TIÊU CHUẨN</a:t>
            </a:r>
            <a:endParaRPr lang="en-US" sz="1600" i="1" dirty="0">
              <a:latin typeface="Tahoma" panose="020B0604030504040204" pitchFamily="34" charset="0"/>
              <a:ea typeface="Tahoma" panose="020B0604030504040204" pitchFamily="34" charset="0"/>
              <a:cs typeface="Tahoma" panose="020B0604030504040204" pitchFamily="34" charset="0"/>
            </a:endParaRPr>
          </a:p>
        </p:txBody>
      </p:sp>
      <p:sp>
        <p:nvSpPr>
          <p:cNvPr id="5" name="Rounded Rectangle 4"/>
          <p:cNvSpPr/>
          <p:nvPr/>
        </p:nvSpPr>
        <p:spPr>
          <a:xfrm>
            <a:off x="7809962" y="3925908"/>
            <a:ext cx="3484810" cy="1313645"/>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solidFill>
                  <a:srgbClr val="C00000"/>
                </a:solidFill>
                <a:latin typeface="Tahoma" panose="020B0604030504040204" pitchFamily="34" charset="0"/>
                <a:ea typeface="Tahoma" panose="020B0604030504040204" pitchFamily="34" charset="0"/>
                <a:cs typeface="Tahoma" panose="020B0604030504040204" pitchFamily="34" charset="0"/>
              </a:rPr>
              <a:t>ĐÁNH GIÁ CHƯƠNG TRÌNH</a:t>
            </a:r>
          </a:p>
          <a:p>
            <a:pPr algn="ctr"/>
            <a:r>
              <a:rPr lang="en-US" sz="1600" i="1" dirty="0" smtClean="0">
                <a:latin typeface="Tahoma" panose="020B0604030504040204" pitchFamily="34" charset="0"/>
                <a:ea typeface="Tahoma" panose="020B0604030504040204" pitchFamily="34" charset="0"/>
                <a:cs typeface="Tahoma" panose="020B0604030504040204" pitchFamily="34" charset="0"/>
              </a:rPr>
              <a:t>ĐẢM BẢO CHẤT LƯỢNG LIÊN KẾT VỚI CÁC TIÊU CHUẨN CDIO</a:t>
            </a:r>
            <a:endParaRPr lang="en-US" sz="1600" i="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9319751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33342" y="1236372"/>
            <a:ext cx="9994005" cy="1015663"/>
          </a:xfrm>
          <a:prstGeom prst="rect">
            <a:avLst/>
          </a:prstGeom>
          <a:noFill/>
        </p:spPr>
        <p:txBody>
          <a:bodyPr wrap="square" rtlCol="0">
            <a:spAutoFit/>
          </a:bodyPr>
          <a:lstStyle/>
          <a:p>
            <a:r>
              <a:rPr lang="en-US" sz="2000" b="1" dirty="0" smtClean="0">
                <a:solidFill>
                  <a:srgbClr val="FFFF00"/>
                </a:solidFill>
                <a:latin typeface="Tahoma" panose="020B0604030504040204" pitchFamily="34" charset="0"/>
                <a:ea typeface="Tahoma" panose="020B0604030504040204" pitchFamily="34" charset="0"/>
                <a:cs typeface="Tahoma" panose="020B0604030504040204" pitchFamily="34" charset="0"/>
              </a:rPr>
              <a:t>ĐỢT 1: </a:t>
            </a:r>
            <a:endParaRPr lang="en-US" sz="2000" b="1" i="1" u="sng" dirty="0" smtClean="0">
              <a:solidFill>
                <a:srgbClr val="FFFF00"/>
              </a:solidFill>
              <a:latin typeface="Tahoma" panose="020B0604030504040204" pitchFamily="34" charset="0"/>
              <a:ea typeface="Tahoma" panose="020B0604030504040204" pitchFamily="34" charset="0"/>
              <a:cs typeface="Tahoma" panose="020B0604030504040204" pitchFamily="34" charset="0"/>
            </a:endParaRPr>
          </a:p>
          <a:p>
            <a:r>
              <a:rPr lang="en-US" sz="2000" i="1" dirty="0" smtClean="0">
                <a:solidFill>
                  <a:srgbClr val="FFFF00"/>
                </a:solidFill>
                <a:latin typeface="Tahoma" panose="020B0604030504040204" pitchFamily="34" charset="0"/>
                <a:ea typeface="Tahoma" panose="020B0604030504040204" pitchFamily="34" charset="0"/>
                <a:cs typeface="Tahoma" panose="020B0604030504040204" pitchFamily="34" charset="0"/>
              </a:rPr>
              <a:t>	XÂY DỰNG CHUẨN ĐẦU RA VÀ KHUNG CHƯƠNG TRÌNH ĐÀO TẠO THEO HƯỚNG TIẾP CẬN CDIO ( 01/10/2015 – 30/01/2016)</a:t>
            </a:r>
            <a:endParaRPr lang="en-US" sz="2000" i="1" dirty="0">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sp>
        <p:nvSpPr>
          <p:cNvPr id="3" name="TextBox 2"/>
          <p:cNvSpPr txBox="1"/>
          <p:nvPr/>
        </p:nvSpPr>
        <p:spPr>
          <a:xfrm>
            <a:off x="1918952" y="2588654"/>
            <a:ext cx="9208395" cy="3016210"/>
          </a:xfrm>
          <a:prstGeom prst="rect">
            <a:avLst/>
          </a:prstGeom>
          <a:noFill/>
        </p:spPr>
        <p:txBody>
          <a:bodyPr wrap="square" rtlCol="0">
            <a:spAutoFit/>
          </a:bodyPr>
          <a:lstStyle/>
          <a:p>
            <a:pPr algn="just"/>
            <a:r>
              <a:rPr lang="en-US" sz="20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B1</a:t>
            </a:r>
            <a:r>
              <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LẬP TIẾN ĐỘ THỰC HIỆN ĐỀ ÁN CỦA KHOA</a:t>
            </a:r>
          </a:p>
          <a:p>
            <a:pPr marL="285750" indent="-285750" algn="just">
              <a:buFontTx/>
              <a:buChar char="-"/>
            </a:pPr>
            <a:endPar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a:p>
            <a:pPr algn="just"/>
            <a:r>
              <a:rPr lang="en-US" sz="20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B2</a:t>
            </a:r>
            <a:r>
              <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NGHIÊN CỨU TÀI LIỆU HƯỚNG DẪN VỀ XÂY DỰNG CHUẨN ĐẦU RA THEO TIẾP CẬN CDIO</a:t>
            </a:r>
          </a:p>
          <a:p>
            <a:pPr marL="285750" indent="-285750" algn="just">
              <a:buFontTx/>
              <a:buChar char="-"/>
            </a:pPr>
            <a:endPar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a:p>
            <a:pPr algn="just">
              <a:lnSpc>
                <a:spcPct val="150000"/>
              </a:lnSpc>
            </a:pPr>
            <a:r>
              <a:rPr lang="en-US" sz="20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B3</a:t>
            </a:r>
            <a:r>
              <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THỐNG NHẤT VỀ MỤC TIÊU, NỘI DUNG, CẤU TRÚC, KẾ HOẠCH THỜI GIAN, CÁCH THỨC TRIỂN KHAI, CÁC NGUỒN LỰC, NHIỆM VỤ CỦA CÁC CÁ NHÂN VÀ TẬP THỂ TRONG VIỆC XÂY DỰNG CHUẨN ĐẦU RA</a:t>
            </a:r>
            <a:endParaRPr lang="en-US" sz="2000" dirty="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1663991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48496" y="2395471"/>
            <a:ext cx="9208395" cy="3170099"/>
          </a:xfrm>
          <a:prstGeom prst="rect">
            <a:avLst/>
          </a:prstGeom>
          <a:noFill/>
        </p:spPr>
        <p:txBody>
          <a:bodyPr wrap="square" rtlCol="0">
            <a:spAutoFit/>
          </a:bodyPr>
          <a:lstStyle/>
          <a:p>
            <a:pPr algn="just"/>
            <a:r>
              <a:rPr lang="en-US" sz="20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B4</a:t>
            </a:r>
            <a:r>
              <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BIÊN SOẠN DỰ THẢO CHUẨN ĐẦU RA</a:t>
            </a:r>
          </a:p>
          <a:p>
            <a:pPr marL="285750" indent="-285750" algn="just">
              <a:buFontTx/>
              <a:buChar char="-"/>
            </a:pPr>
            <a:endPar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a:p>
            <a:pPr algn="just"/>
            <a:r>
              <a:rPr lang="en-US" sz="20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B5</a:t>
            </a:r>
            <a:r>
              <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THIẾT KẾ PHIẾU ĐIỀU TRA VÀ THỰC HIỆN KHẢO SÁT LẤY Ý KIẾN CHUYÊN GIA</a:t>
            </a:r>
          </a:p>
          <a:p>
            <a:pPr marL="285750" indent="-285750" algn="just">
              <a:buFontTx/>
              <a:buChar char="-"/>
            </a:pPr>
            <a:endPar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a:p>
            <a:pPr algn="just"/>
            <a:r>
              <a:rPr lang="en-US" sz="20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B6</a:t>
            </a:r>
            <a:r>
              <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XỬ LÝ THỐNG KÊ</a:t>
            </a:r>
          </a:p>
          <a:p>
            <a:pPr algn="just"/>
            <a:endParaRPr lang="en-US" sz="2000" dirty="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a:p>
            <a:pPr algn="just"/>
            <a:r>
              <a:rPr lang="en-US" sz="20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B7</a:t>
            </a:r>
            <a:r>
              <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HOÀN THIỆN CHUẨN ĐẦU RA THEO TIẾP CẬN CDIO</a:t>
            </a:r>
          </a:p>
          <a:p>
            <a:pPr algn="just"/>
            <a:endParaRPr lang="en-US" sz="2000" dirty="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a:p>
            <a:pPr algn="just"/>
            <a:r>
              <a:rPr lang="en-US" sz="20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B8</a:t>
            </a:r>
            <a:r>
              <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BÁO CÁO CHUẨN ĐẦU RA THEO TIẾP CẬN CDIO</a:t>
            </a:r>
            <a:endParaRPr lang="en-US" sz="2000" dirty="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3" name="TextBox 2"/>
          <p:cNvSpPr txBox="1"/>
          <p:nvPr/>
        </p:nvSpPr>
        <p:spPr>
          <a:xfrm>
            <a:off x="1133342" y="1236372"/>
            <a:ext cx="9994005" cy="1015663"/>
          </a:xfrm>
          <a:prstGeom prst="rect">
            <a:avLst/>
          </a:prstGeom>
          <a:noFill/>
        </p:spPr>
        <p:txBody>
          <a:bodyPr wrap="square" rtlCol="0">
            <a:spAutoFit/>
          </a:bodyPr>
          <a:lstStyle/>
          <a:p>
            <a:r>
              <a:rPr lang="en-US" sz="2000" b="1" dirty="0" smtClean="0">
                <a:solidFill>
                  <a:srgbClr val="FFFF00"/>
                </a:solidFill>
                <a:latin typeface="Tahoma" panose="020B0604030504040204" pitchFamily="34" charset="0"/>
                <a:ea typeface="Tahoma" panose="020B0604030504040204" pitchFamily="34" charset="0"/>
                <a:cs typeface="Tahoma" panose="020B0604030504040204" pitchFamily="34" charset="0"/>
              </a:rPr>
              <a:t>ĐỢT 1: </a:t>
            </a:r>
            <a:endParaRPr lang="en-US" sz="2000" b="1" i="1" u="sng" dirty="0" smtClean="0">
              <a:solidFill>
                <a:srgbClr val="FFFF00"/>
              </a:solidFill>
              <a:latin typeface="Tahoma" panose="020B0604030504040204" pitchFamily="34" charset="0"/>
              <a:ea typeface="Tahoma" panose="020B0604030504040204" pitchFamily="34" charset="0"/>
              <a:cs typeface="Tahoma" panose="020B0604030504040204" pitchFamily="34" charset="0"/>
            </a:endParaRPr>
          </a:p>
          <a:p>
            <a:r>
              <a:rPr lang="en-US" sz="2000" i="1" dirty="0" smtClean="0">
                <a:solidFill>
                  <a:srgbClr val="FFFF00"/>
                </a:solidFill>
                <a:latin typeface="Tahoma" panose="020B0604030504040204" pitchFamily="34" charset="0"/>
                <a:ea typeface="Tahoma" panose="020B0604030504040204" pitchFamily="34" charset="0"/>
                <a:cs typeface="Tahoma" panose="020B0604030504040204" pitchFamily="34" charset="0"/>
              </a:rPr>
              <a:t>	XÂY DỰNG CHUẨN ĐẦU RA VÀ KHUNG CHƯƠNG TRÌNH ĐÀO TẠO THEO HƯỚNG TIẾP CẬN CDIO ( 01/10/2015 – 30/01/2016)</a:t>
            </a:r>
            <a:endParaRPr lang="en-US" sz="2000" i="1" dirty="0">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33086232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8947" y="1687132"/>
            <a:ext cx="9994005" cy="1015663"/>
          </a:xfrm>
          <a:prstGeom prst="rect">
            <a:avLst/>
          </a:prstGeom>
          <a:noFill/>
        </p:spPr>
        <p:txBody>
          <a:bodyPr wrap="square" rtlCol="0">
            <a:spAutoFit/>
          </a:bodyPr>
          <a:lstStyle/>
          <a:p>
            <a:r>
              <a:rPr lang="en-US" sz="2000" b="1" dirty="0" smtClean="0">
                <a:solidFill>
                  <a:srgbClr val="FFFF00"/>
                </a:solidFill>
                <a:latin typeface="Tahoma" panose="020B0604030504040204" pitchFamily="34" charset="0"/>
                <a:ea typeface="Tahoma" panose="020B0604030504040204" pitchFamily="34" charset="0"/>
                <a:cs typeface="Tahoma" panose="020B0604030504040204" pitchFamily="34" charset="0"/>
              </a:rPr>
              <a:t>ĐỢT 2: </a:t>
            </a:r>
            <a:endParaRPr lang="en-US" sz="2000" b="1" i="1" u="sng" dirty="0" smtClean="0">
              <a:solidFill>
                <a:srgbClr val="FFFF00"/>
              </a:solidFill>
              <a:latin typeface="Tahoma" panose="020B0604030504040204" pitchFamily="34" charset="0"/>
              <a:ea typeface="Tahoma" panose="020B0604030504040204" pitchFamily="34" charset="0"/>
              <a:cs typeface="Tahoma" panose="020B0604030504040204" pitchFamily="34" charset="0"/>
            </a:endParaRPr>
          </a:p>
          <a:p>
            <a:r>
              <a:rPr lang="en-US" sz="2000" i="1" dirty="0" smtClean="0">
                <a:solidFill>
                  <a:srgbClr val="FFFF00"/>
                </a:solidFill>
                <a:latin typeface="Tahoma" panose="020B0604030504040204" pitchFamily="34" charset="0"/>
                <a:ea typeface="Tahoma" panose="020B0604030504040204" pitchFamily="34" charset="0"/>
                <a:cs typeface="Tahoma" panose="020B0604030504040204" pitchFamily="34" charset="0"/>
              </a:rPr>
              <a:t>	XÂY DỰNG  VÀ PHÁT  TRIỂN CHƯƠNG TRÌNH ĐÀO TẠO THEO CHUẨN ĐẦU RA (01/02/2016 – 30/05/2016)</a:t>
            </a:r>
            <a:endParaRPr lang="en-US" sz="2000" i="1" dirty="0">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sp>
        <p:nvSpPr>
          <p:cNvPr id="3" name="TextBox 2"/>
          <p:cNvSpPr txBox="1"/>
          <p:nvPr/>
        </p:nvSpPr>
        <p:spPr>
          <a:xfrm>
            <a:off x="1622738" y="2910625"/>
            <a:ext cx="9208395" cy="1631216"/>
          </a:xfrm>
          <a:prstGeom prst="rect">
            <a:avLst/>
          </a:prstGeom>
          <a:noFill/>
        </p:spPr>
        <p:txBody>
          <a:bodyPr wrap="square" rtlCol="0">
            <a:spAutoFit/>
          </a:bodyPr>
          <a:lstStyle/>
          <a:p>
            <a:pPr algn="just"/>
            <a:r>
              <a:rPr lang="en-US" sz="20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B1</a:t>
            </a:r>
            <a:r>
              <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XÂY DỰNG PHƯƠNG PHÁP GIẢNG DẠY VÀ HỌC TẬP</a:t>
            </a:r>
          </a:p>
          <a:p>
            <a:pPr marL="285750" indent="-285750" algn="just">
              <a:buFontTx/>
              <a:buChar char="-"/>
            </a:pPr>
            <a:endPar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a:p>
            <a:pPr algn="just">
              <a:lnSpc>
                <a:spcPct val="150000"/>
              </a:lnSpc>
            </a:pPr>
            <a:r>
              <a:rPr lang="en-US" sz="20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B2</a:t>
            </a:r>
            <a:r>
              <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XÂY DỰNG QUY TRÌNH VÀ CÔNG CỤ ĐÁNH GIÁ CHO CHƯƠNG TRÌNH ĐÀO TẠO THEO TIẾP CẬN CDIO</a:t>
            </a:r>
          </a:p>
        </p:txBody>
      </p:sp>
    </p:spTree>
    <p:extLst>
      <p:ext uri="{BB962C8B-B14F-4D97-AF65-F5344CB8AC3E}">
        <p14:creationId xmlns:p14="http://schemas.microsoft.com/office/powerpoint/2010/main" val="41682615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8947" y="1687132"/>
            <a:ext cx="9994005" cy="707886"/>
          </a:xfrm>
          <a:prstGeom prst="rect">
            <a:avLst/>
          </a:prstGeom>
          <a:noFill/>
        </p:spPr>
        <p:txBody>
          <a:bodyPr wrap="square" rtlCol="0">
            <a:spAutoFit/>
          </a:bodyPr>
          <a:lstStyle/>
          <a:p>
            <a:r>
              <a:rPr lang="en-US" sz="2000" b="1" dirty="0" smtClean="0">
                <a:solidFill>
                  <a:srgbClr val="FFFF00"/>
                </a:solidFill>
                <a:latin typeface="Tahoma" panose="020B0604030504040204" pitchFamily="34" charset="0"/>
                <a:ea typeface="Tahoma" panose="020B0604030504040204" pitchFamily="34" charset="0"/>
                <a:cs typeface="Tahoma" panose="020B0604030504040204" pitchFamily="34" charset="0"/>
              </a:rPr>
              <a:t>ĐỢT </a:t>
            </a:r>
            <a:r>
              <a:rPr lang="en-US" sz="2000" b="1" dirty="0">
                <a:solidFill>
                  <a:srgbClr val="FFFF00"/>
                </a:solidFill>
                <a:latin typeface="Tahoma" panose="020B0604030504040204" pitchFamily="34" charset="0"/>
                <a:ea typeface="Tahoma" panose="020B0604030504040204" pitchFamily="34" charset="0"/>
                <a:cs typeface="Tahoma" panose="020B0604030504040204" pitchFamily="34" charset="0"/>
              </a:rPr>
              <a:t>3</a:t>
            </a:r>
            <a:r>
              <a:rPr lang="en-US" sz="2000" b="1" dirty="0" smtClean="0">
                <a:solidFill>
                  <a:srgbClr val="FFFF00"/>
                </a:solidFill>
                <a:latin typeface="Tahoma" panose="020B0604030504040204" pitchFamily="34" charset="0"/>
                <a:ea typeface="Tahoma" panose="020B0604030504040204" pitchFamily="34" charset="0"/>
                <a:cs typeface="Tahoma" panose="020B0604030504040204" pitchFamily="34" charset="0"/>
              </a:rPr>
              <a:t>: </a:t>
            </a:r>
            <a:endParaRPr lang="en-US" sz="2000" b="1" i="1" u="sng" dirty="0" smtClean="0">
              <a:solidFill>
                <a:srgbClr val="FFFF00"/>
              </a:solidFill>
              <a:latin typeface="Tahoma" panose="020B0604030504040204" pitchFamily="34" charset="0"/>
              <a:ea typeface="Tahoma" panose="020B0604030504040204" pitchFamily="34" charset="0"/>
              <a:cs typeface="Tahoma" panose="020B0604030504040204" pitchFamily="34" charset="0"/>
            </a:endParaRPr>
          </a:p>
          <a:p>
            <a:r>
              <a:rPr lang="en-US" sz="2000" i="1" dirty="0" smtClean="0">
                <a:solidFill>
                  <a:srgbClr val="FFFF00"/>
                </a:solidFill>
                <a:latin typeface="Tahoma" panose="020B0604030504040204" pitchFamily="34" charset="0"/>
                <a:ea typeface="Tahoma" panose="020B0604030504040204" pitchFamily="34" charset="0"/>
                <a:cs typeface="Tahoma" panose="020B0604030504040204" pitchFamily="34" charset="0"/>
              </a:rPr>
              <a:t>	GIAI ĐOẠN TRIỂN KHAI (01/06/2016– 30/08/2016)</a:t>
            </a:r>
            <a:endParaRPr lang="en-US" sz="2000" i="1" dirty="0">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sp>
        <p:nvSpPr>
          <p:cNvPr id="3" name="TextBox 2"/>
          <p:cNvSpPr txBox="1"/>
          <p:nvPr/>
        </p:nvSpPr>
        <p:spPr>
          <a:xfrm>
            <a:off x="1712890" y="2395018"/>
            <a:ext cx="6735651" cy="400110"/>
          </a:xfrm>
          <a:prstGeom prst="rect">
            <a:avLst/>
          </a:prstGeom>
          <a:noFill/>
        </p:spPr>
        <p:txBody>
          <a:bodyPr wrap="square" rtlCol="0">
            <a:spAutoFit/>
          </a:bodyPr>
          <a:lstStyle/>
          <a:p>
            <a:pPr algn="just"/>
            <a:r>
              <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 TRIỂN KHAI VẬN DỤNG PP HỌC TẬP TÍCH CỰC</a:t>
            </a:r>
          </a:p>
        </p:txBody>
      </p:sp>
      <p:sp>
        <p:nvSpPr>
          <p:cNvPr id="4" name="TextBox 3"/>
          <p:cNvSpPr txBox="1"/>
          <p:nvPr/>
        </p:nvSpPr>
        <p:spPr>
          <a:xfrm>
            <a:off x="1068947" y="2840184"/>
            <a:ext cx="9994005" cy="707886"/>
          </a:xfrm>
          <a:prstGeom prst="rect">
            <a:avLst/>
          </a:prstGeom>
          <a:noFill/>
        </p:spPr>
        <p:txBody>
          <a:bodyPr wrap="square" rtlCol="0">
            <a:spAutoFit/>
          </a:bodyPr>
          <a:lstStyle/>
          <a:p>
            <a:r>
              <a:rPr lang="en-US" sz="2000" b="1" dirty="0" smtClean="0">
                <a:solidFill>
                  <a:srgbClr val="FFFF00"/>
                </a:solidFill>
                <a:latin typeface="Tahoma" panose="020B0604030504040204" pitchFamily="34" charset="0"/>
                <a:ea typeface="Tahoma" panose="020B0604030504040204" pitchFamily="34" charset="0"/>
                <a:cs typeface="Tahoma" panose="020B0604030504040204" pitchFamily="34" charset="0"/>
              </a:rPr>
              <a:t>ĐỢT 4: </a:t>
            </a:r>
            <a:endParaRPr lang="en-US" sz="2000" b="1" i="1" u="sng" dirty="0" smtClean="0">
              <a:solidFill>
                <a:srgbClr val="FFFF00"/>
              </a:solidFill>
              <a:latin typeface="Tahoma" panose="020B0604030504040204" pitchFamily="34" charset="0"/>
              <a:ea typeface="Tahoma" panose="020B0604030504040204" pitchFamily="34" charset="0"/>
              <a:cs typeface="Tahoma" panose="020B0604030504040204" pitchFamily="34" charset="0"/>
            </a:endParaRPr>
          </a:p>
          <a:p>
            <a:r>
              <a:rPr lang="en-US" sz="2000" i="1" dirty="0" smtClean="0">
                <a:solidFill>
                  <a:srgbClr val="FFFF00"/>
                </a:solidFill>
                <a:latin typeface="Tahoma" panose="020B0604030504040204" pitchFamily="34" charset="0"/>
                <a:ea typeface="Tahoma" panose="020B0604030504040204" pitchFamily="34" charset="0"/>
                <a:cs typeface="Tahoma" panose="020B0604030504040204" pitchFamily="34" charset="0"/>
              </a:rPr>
              <a:t>	GIAI ĐOẠN THỬ NGHIỆM, ĐÁNH GIÁ, HOÀN THIỆN (01/09/2016 – 30/09/2016)</a:t>
            </a:r>
            <a:endParaRPr lang="en-US" sz="2000" i="1" dirty="0">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sp>
        <p:nvSpPr>
          <p:cNvPr id="5" name="TextBox 4"/>
          <p:cNvSpPr txBox="1"/>
          <p:nvPr/>
        </p:nvSpPr>
        <p:spPr>
          <a:xfrm>
            <a:off x="1712889" y="3548070"/>
            <a:ext cx="9208395" cy="1015663"/>
          </a:xfrm>
          <a:prstGeom prst="rect">
            <a:avLst/>
          </a:prstGeom>
          <a:noFill/>
        </p:spPr>
        <p:txBody>
          <a:bodyPr wrap="square" rtlCol="0">
            <a:spAutoFit/>
          </a:bodyPr>
          <a:lstStyle/>
          <a:p>
            <a:pPr algn="just">
              <a:lnSpc>
                <a:spcPct val="150000"/>
              </a:lnSpc>
            </a:pPr>
            <a:r>
              <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 TRIỂN KHAI ĐÀO TẠO THỬ NGHIỆM</a:t>
            </a:r>
          </a:p>
          <a:p>
            <a:pPr algn="just">
              <a:lnSpc>
                <a:spcPct val="150000"/>
              </a:lnSpc>
            </a:pPr>
            <a:r>
              <a:rPr lang="en-US" sz="2000" dirty="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a:t>
            </a:r>
            <a:r>
              <a:rPr lang="en-US" sz="2000"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ĐÁNH GIÁ KẾT QUẢ</a:t>
            </a:r>
          </a:p>
        </p:txBody>
      </p:sp>
    </p:spTree>
    <p:extLst>
      <p:ext uri="{BB962C8B-B14F-4D97-AF65-F5344CB8AC3E}">
        <p14:creationId xmlns:p14="http://schemas.microsoft.com/office/powerpoint/2010/main" val="388753727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18704" y="1045327"/>
            <a:ext cx="7585655" cy="400110"/>
          </a:xfrm>
          <a:prstGeom prst="rect">
            <a:avLst/>
          </a:prstGeom>
          <a:noFill/>
        </p:spPr>
        <p:txBody>
          <a:bodyPr wrap="square" rtlCol="0">
            <a:spAutoFit/>
          </a:bodyPr>
          <a:lstStyle/>
          <a:p>
            <a:r>
              <a:rPr lang="en-US" sz="2000" b="1" dirty="0" smtClean="0">
                <a:solidFill>
                  <a:srgbClr val="FFFF00"/>
                </a:solidFill>
                <a:latin typeface="Tahoma" panose="020B0604030504040204" pitchFamily="34" charset="0"/>
                <a:ea typeface="Tahoma" panose="020B0604030504040204" pitchFamily="34" charset="0"/>
                <a:cs typeface="Tahoma" panose="020B0604030504040204" pitchFamily="34" charset="0"/>
              </a:rPr>
              <a:t>CÁC BƯỚC THỰC HIỆN CỤ THỂ VÀ PHÂN CÔNG NHIỆM VỤ</a:t>
            </a:r>
            <a:endParaRPr lang="en-US" sz="2000" b="1" i="1" u="sng" dirty="0" smtClean="0">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1068945" y="1507694"/>
            <a:ext cx="9998300" cy="646331"/>
          </a:xfrm>
          <a:prstGeom prst="rect">
            <a:avLst/>
          </a:prstGeom>
        </p:spPr>
        <p:txBody>
          <a:bodyPr wrap="square">
            <a:spAutoFit/>
          </a:bodyPr>
          <a:lstStyle/>
          <a:p>
            <a:r>
              <a:rPr lang="en-US" b="1" dirty="0" smtClean="0">
                <a:solidFill>
                  <a:srgbClr val="FF0000"/>
                </a:solidFill>
                <a:latin typeface="Tahoma" panose="020B0604030504040204" pitchFamily="34" charset="0"/>
                <a:ea typeface="Tahoma" panose="020B0604030504040204" pitchFamily="34" charset="0"/>
                <a:cs typeface="Tahoma" panose="020B0604030504040204" pitchFamily="34" charset="0"/>
              </a:rPr>
              <a:t>ĐỢT 1: </a:t>
            </a:r>
            <a:r>
              <a:rPr lang="en-US" i="1" dirty="0" smtClean="0">
                <a:solidFill>
                  <a:srgbClr val="FFFF00"/>
                </a:solidFill>
                <a:latin typeface="Tahoma" panose="020B0604030504040204" pitchFamily="34" charset="0"/>
                <a:ea typeface="Tahoma" panose="020B0604030504040204" pitchFamily="34" charset="0"/>
                <a:cs typeface="Tahoma" panose="020B0604030504040204" pitchFamily="34" charset="0"/>
              </a:rPr>
              <a:t>XÂY </a:t>
            </a:r>
            <a:r>
              <a:rPr lang="en-US" i="1" dirty="0">
                <a:solidFill>
                  <a:srgbClr val="FFFF00"/>
                </a:solidFill>
                <a:latin typeface="Tahoma" panose="020B0604030504040204" pitchFamily="34" charset="0"/>
                <a:ea typeface="Tahoma" panose="020B0604030504040204" pitchFamily="34" charset="0"/>
                <a:cs typeface="Tahoma" panose="020B0604030504040204" pitchFamily="34" charset="0"/>
              </a:rPr>
              <a:t>DỰNG CHUẨN ĐẦU RA VÀ KHUNG CHƯƠNG TRÌNH ĐÀO TẠO THEO HƯỚNG TIẾP CẬN CDIO </a:t>
            </a:r>
            <a:r>
              <a:rPr lang="en-US" i="1" dirty="0" smtClean="0">
                <a:solidFill>
                  <a:srgbClr val="FFFF00"/>
                </a:solidFill>
                <a:latin typeface="Tahoma" panose="020B0604030504040204" pitchFamily="34" charset="0"/>
                <a:ea typeface="Tahoma" panose="020B0604030504040204" pitchFamily="34" charset="0"/>
                <a:cs typeface="Tahoma" panose="020B0604030504040204" pitchFamily="34" charset="0"/>
              </a:rPr>
              <a:t>(01/10/2015 </a:t>
            </a:r>
            <a:r>
              <a:rPr lang="en-US" i="1" dirty="0">
                <a:solidFill>
                  <a:srgbClr val="FFFF00"/>
                </a:solidFill>
                <a:latin typeface="Tahoma" panose="020B0604030504040204" pitchFamily="34" charset="0"/>
                <a:ea typeface="Tahoma" panose="020B0604030504040204" pitchFamily="34" charset="0"/>
                <a:cs typeface="Tahoma" panose="020B0604030504040204" pitchFamily="34" charset="0"/>
              </a:rPr>
              <a:t>– 30/01/2016)</a:t>
            </a:r>
          </a:p>
        </p:txBody>
      </p:sp>
      <p:sp>
        <p:nvSpPr>
          <p:cNvPr id="4" name="TextBox 3"/>
          <p:cNvSpPr txBox="1"/>
          <p:nvPr/>
        </p:nvSpPr>
        <p:spPr>
          <a:xfrm>
            <a:off x="1068945" y="2216282"/>
            <a:ext cx="10380374" cy="3416320"/>
          </a:xfrm>
          <a:prstGeom prst="rect">
            <a:avLst/>
          </a:prstGeom>
          <a:noFill/>
        </p:spPr>
        <p:txBody>
          <a:bodyPr wrap="square" rtlCol="0">
            <a:spAutoFit/>
          </a:bodyPr>
          <a:lstStyle/>
          <a:p>
            <a:pPr marL="285750" indent="-285750" algn="just">
              <a:lnSpc>
                <a:spcPct val="150000"/>
              </a:lnSpc>
              <a:buFontTx/>
              <a:buChar char="-"/>
            </a:pPr>
            <a:r>
              <a:rPr lang="en-US" sz="1600" dirty="0" smtClean="0">
                <a:solidFill>
                  <a:schemeClr val="bg1"/>
                </a:solidFill>
                <a:latin typeface="Tahoma" panose="020B0604030504040204" pitchFamily="34" charset="0"/>
                <a:ea typeface="Tahoma" panose="020B0604030504040204" pitchFamily="34" charset="0"/>
                <a:cs typeface="Tahoma" panose="020B0604030504040204" pitchFamily="34" charset="0"/>
              </a:rPr>
              <a:t>LẬP TIẾN ĐỘ THỰC HIỆN ĐỀ ÁN CỦA KHOA </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(T. </a:t>
            </a:r>
            <a:r>
              <a:rPr lang="en-US" sz="1600" i="1" smtClean="0">
                <a:solidFill>
                  <a:srgbClr val="92D050"/>
                </a:solidFill>
                <a:latin typeface="Tahoma" panose="020B0604030504040204" pitchFamily="34" charset="0"/>
                <a:ea typeface="Tahoma" panose="020B0604030504040204" pitchFamily="34" charset="0"/>
                <a:cs typeface="Tahoma" panose="020B0604030504040204" pitchFamily="34" charset="0"/>
              </a:rPr>
              <a:t>VINH </a:t>
            </a:r>
            <a:r>
              <a:rPr lang="en-US" sz="1600" i="1" smtClean="0">
                <a:solidFill>
                  <a:srgbClr val="92D050"/>
                </a:solidFill>
                <a:latin typeface="Tahoma" panose="020B0604030504040204" pitchFamily="34" charset="0"/>
                <a:ea typeface="Tahoma" panose="020B0604030504040204" pitchFamily="34" charset="0"/>
                <a:cs typeface="Tahoma" panose="020B0604030504040204" pitchFamily="34" charset="0"/>
              </a:rPr>
              <a:t>05</a:t>
            </a:r>
            <a:r>
              <a:rPr lang="en-US" sz="1600" i="1" smtClean="0">
                <a:solidFill>
                  <a:srgbClr val="92D050"/>
                </a:solidFill>
                <a:latin typeface="Tahoma" panose="020B0604030504040204" pitchFamily="34" charset="0"/>
                <a:ea typeface="Tahoma" panose="020B0604030504040204" pitchFamily="34" charset="0"/>
                <a:cs typeface="Tahoma" panose="020B0604030504040204" pitchFamily="34" charset="0"/>
              </a:rPr>
              <a:t>/10/2015</a:t>
            </a:r>
            <a:r>
              <a:rPr lang="en-US" sz="1600" i="1">
                <a:solidFill>
                  <a:srgbClr val="92D050"/>
                </a:solidFill>
                <a:latin typeface="Tahoma" panose="020B0604030504040204" pitchFamily="34" charset="0"/>
                <a:ea typeface="Tahoma" panose="020B0604030504040204" pitchFamily="34" charset="0"/>
                <a:cs typeface="Tahoma" panose="020B0604030504040204" pitchFamily="34" charset="0"/>
              </a:rPr>
              <a:t>– </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10/10/2015)</a:t>
            </a:r>
          </a:p>
          <a:p>
            <a:pPr marL="285750" indent="-285750" algn="just">
              <a:lnSpc>
                <a:spcPct val="150000"/>
              </a:lnSpc>
              <a:buFontTx/>
              <a:buChar char="-"/>
            </a:pPr>
            <a:r>
              <a:rPr lang="en-US" sz="1600" dirty="0" smtClean="0">
                <a:solidFill>
                  <a:schemeClr val="bg1"/>
                </a:solidFill>
                <a:latin typeface="Tahoma" panose="020B0604030504040204" pitchFamily="34" charset="0"/>
                <a:ea typeface="Tahoma" panose="020B0604030504040204" pitchFamily="34" charset="0"/>
                <a:cs typeface="Tahoma" panose="020B0604030504040204" pitchFamily="34" charset="0"/>
              </a:rPr>
              <a:t>NGHIÊN CỨU TÀI LIỆU HƯỚNG DẪN VỀ XÂY DỰNG CHUẨN ĐẦU RA THEO TIẾP CẬN CDIO </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(TOÀN THỂ THÀNH VIÊN)</a:t>
            </a:r>
          </a:p>
          <a:p>
            <a:pPr marL="285750" indent="-285750" algn="just">
              <a:lnSpc>
                <a:spcPct val="150000"/>
              </a:lnSpc>
              <a:buFontTx/>
              <a:buChar char="-"/>
            </a:pPr>
            <a:r>
              <a:rPr lang="en-US" sz="1600" dirty="0" smtClean="0">
                <a:solidFill>
                  <a:schemeClr val="bg1"/>
                </a:solidFill>
                <a:latin typeface="Tahoma" panose="020B0604030504040204" pitchFamily="34" charset="0"/>
                <a:ea typeface="Tahoma" panose="020B0604030504040204" pitchFamily="34" charset="0"/>
                <a:cs typeface="Tahoma" panose="020B0604030504040204" pitchFamily="34" charset="0"/>
              </a:rPr>
              <a:t>BIÊN SOẠN BẢN DỰ THẢO CHUẨN ĐẦU RA NGÀNH KỸ THUẬT CƠ KHÍ THEO TÀI LIỆU </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(T. VINH </a:t>
            </a:r>
            <a:r>
              <a:rPr lang="en-US" sz="1600" i="1" smtClean="0">
                <a:solidFill>
                  <a:srgbClr val="92D050"/>
                </a:solidFill>
                <a:latin typeface="Tahoma" panose="020B0604030504040204" pitchFamily="34" charset="0"/>
                <a:ea typeface="Tahoma" panose="020B0604030504040204" pitchFamily="34" charset="0"/>
                <a:cs typeface="Tahoma" panose="020B0604030504040204" pitchFamily="34" charset="0"/>
              </a:rPr>
              <a:t>+ </a:t>
            </a:r>
            <a:r>
              <a:rPr lang="en-US" sz="1600" i="1" smtClean="0">
                <a:solidFill>
                  <a:srgbClr val="92D050"/>
                </a:solidFill>
                <a:latin typeface="Tahoma" panose="020B0604030504040204" pitchFamily="34" charset="0"/>
                <a:ea typeface="Tahoma" panose="020B0604030504040204" pitchFamily="34" charset="0"/>
                <a:cs typeface="Tahoma" panose="020B0604030504040204" pitchFamily="34" charset="0"/>
              </a:rPr>
              <a:t>T. NHÂN +T</a:t>
            </a:r>
            <a:r>
              <a:rPr lang="en-US" sz="1600" i="1" smtClean="0">
                <a:solidFill>
                  <a:srgbClr val="92D050"/>
                </a:solidFill>
                <a:latin typeface="Tahoma" panose="020B0604030504040204" pitchFamily="34" charset="0"/>
                <a:ea typeface="Tahoma" panose="020B0604030504040204" pitchFamily="34" charset="0"/>
                <a:cs typeface="Tahoma" panose="020B0604030504040204" pitchFamily="34" charset="0"/>
              </a:rPr>
              <a:t>. </a:t>
            </a:r>
            <a:r>
              <a:rPr lang="en-US" sz="1600" i="1">
                <a:solidFill>
                  <a:srgbClr val="92D050"/>
                </a:solidFill>
                <a:latin typeface="Tahoma" panose="020B0604030504040204" pitchFamily="34" charset="0"/>
                <a:ea typeface="Tahoma" panose="020B0604030504040204" pitchFamily="34" charset="0"/>
                <a:cs typeface="Tahoma" panose="020B0604030504040204" pitchFamily="34" charset="0"/>
              </a:rPr>
              <a:t>CƯƠNG + T. </a:t>
            </a:r>
            <a:r>
              <a:rPr lang="en-US" sz="1600" i="1">
                <a:solidFill>
                  <a:srgbClr val="92D050"/>
                </a:solidFill>
                <a:latin typeface="Tahoma" panose="020B0604030504040204" pitchFamily="34" charset="0"/>
                <a:ea typeface="Tahoma" panose="020B0604030504040204" pitchFamily="34" charset="0"/>
                <a:cs typeface="Tahoma" panose="020B0604030504040204" pitchFamily="34" charset="0"/>
              </a:rPr>
              <a:t>THÀNH </a:t>
            </a:r>
            <a:r>
              <a:rPr lang="en-US" sz="1600" i="1" smtClean="0">
                <a:solidFill>
                  <a:srgbClr val="92D050"/>
                </a:solidFill>
                <a:latin typeface="Tahoma" panose="020B0604030504040204" pitchFamily="34" charset="0"/>
                <a:ea typeface="Tahoma" panose="020B0604030504040204" pitchFamily="34" charset="0"/>
                <a:cs typeface="Tahoma" panose="020B0604030504040204" pitchFamily="34" charset="0"/>
              </a:rPr>
              <a:t>10/10/2015 – </a:t>
            </a:r>
            <a:r>
              <a:rPr lang="en-US" sz="1600" i="1">
                <a:solidFill>
                  <a:srgbClr val="92D050"/>
                </a:solidFill>
                <a:latin typeface="Tahoma" panose="020B0604030504040204" pitchFamily="34" charset="0"/>
                <a:ea typeface="Tahoma" panose="020B0604030504040204" pitchFamily="34" charset="0"/>
                <a:cs typeface="Tahoma" panose="020B0604030504040204" pitchFamily="34" charset="0"/>
              </a:rPr>
              <a:t>11/11/2015</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a:t>
            </a:r>
          </a:p>
          <a:p>
            <a:pPr marL="285750" indent="-285750" algn="just">
              <a:lnSpc>
                <a:spcPct val="150000"/>
              </a:lnSpc>
              <a:buFontTx/>
              <a:buChar char="-"/>
            </a:pPr>
            <a:r>
              <a:rPr lang="en-US" sz="1600" dirty="0" smtClean="0">
                <a:solidFill>
                  <a:schemeClr val="bg1"/>
                </a:solidFill>
                <a:latin typeface="Tahoma" panose="020B0604030504040204" pitchFamily="34" charset="0"/>
                <a:ea typeface="Tahoma" panose="020B0604030504040204" pitchFamily="34" charset="0"/>
                <a:cs typeface="Tahoma" panose="020B0604030504040204" pitchFamily="34" charset="0"/>
              </a:rPr>
              <a:t>THIẾT KẾ PHIẾU ĐIỀU </a:t>
            </a:r>
            <a:r>
              <a:rPr lang="en-US" sz="1600" smtClean="0">
                <a:solidFill>
                  <a:schemeClr val="bg1"/>
                </a:solidFill>
                <a:latin typeface="Tahoma" panose="020B0604030504040204" pitchFamily="34" charset="0"/>
                <a:ea typeface="Tahoma" panose="020B0604030504040204" pitchFamily="34" charset="0"/>
                <a:cs typeface="Tahoma" panose="020B0604030504040204" pitchFamily="34" charset="0"/>
              </a:rPr>
              <a:t>TRA </a:t>
            </a:r>
            <a:r>
              <a:rPr lang="en-US" sz="1600" i="1">
                <a:solidFill>
                  <a:srgbClr val="92D050"/>
                </a:solidFill>
                <a:latin typeface="Tahoma" panose="020B0604030504040204" pitchFamily="34" charset="0"/>
                <a:ea typeface="Tahoma" panose="020B0604030504040204" pitchFamily="34" charset="0"/>
                <a:cs typeface="Tahoma" panose="020B0604030504040204" pitchFamily="34" charset="0"/>
              </a:rPr>
              <a:t>(C. HỒNG + T. </a:t>
            </a:r>
            <a:r>
              <a:rPr lang="en-US" sz="1600" i="1">
                <a:solidFill>
                  <a:srgbClr val="92D050"/>
                </a:solidFill>
                <a:latin typeface="Tahoma" panose="020B0604030504040204" pitchFamily="34" charset="0"/>
                <a:ea typeface="Tahoma" panose="020B0604030504040204" pitchFamily="34" charset="0"/>
                <a:cs typeface="Tahoma" panose="020B0604030504040204" pitchFamily="34" charset="0"/>
              </a:rPr>
              <a:t>THÔNG </a:t>
            </a:r>
            <a:r>
              <a:rPr lang="en-US" sz="1600" i="1" smtClean="0">
                <a:solidFill>
                  <a:srgbClr val="92D050"/>
                </a:solidFill>
                <a:latin typeface="Tahoma" panose="020B0604030504040204" pitchFamily="34" charset="0"/>
                <a:ea typeface="Tahoma" panose="020B0604030504040204" pitchFamily="34" charset="0"/>
                <a:cs typeface="Tahoma" panose="020B0604030504040204" pitchFamily="34" charset="0"/>
              </a:rPr>
              <a:t> 11/11/2015 – </a:t>
            </a:r>
            <a:r>
              <a:rPr lang="en-US" sz="1600" i="1" smtClean="0">
                <a:solidFill>
                  <a:srgbClr val="92D050"/>
                </a:solidFill>
                <a:latin typeface="Tahoma" panose="020B0604030504040204" pitchFamily="34" charset="0"/>
                <a:ea typeface="Tahoma" panose="020B0604030504040204" pitchFamily="34" charset="0"/>
                <a:cs typeface="Tahoma" panose="020B0604030504040204" pitchFamily="34" charset="0"/>
              </a:rPr>
              <a:t>20/11/2015</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a:t>
            </a:r>
          </a:p>
          <a:p>
            <a:pPr marL="285750" indent="-285750" algn="just">
              <a:lnSpc>
                <a:spcPct val="150000"/>
              </a:lnSpc>
              <a:buFontTx/>
              <a:buChar char="-"/>
            </a:pPr>
            <a:r>
              <a:rPr lang="en-US" sz="1600" dirty="0" smtClean="0">
                <a:solidFill>
                  <a:schemeClr val="bg1"/>
                </a:solidFill>
                <a:latin typeface="Tahoma" panose="020B0604030504040204" pitchFamily="34" charset="0"/>
                <a:ea typeface="Tahoma" panose="020B0604030504040204" pitchFamily="34" charset="0"/>
                <a:cs typeface="Tahoma" panose="020B0604030504040204" pitchFamily="34" charset="0"/>
              </a:rPr>
              <a:t>THỰC HIỆN ĐIỀU TRA </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(C</a:t>
            </a:r>
            <a:r>
              <a:rPr lang="en-US" sz="1600" i="1" smtClean="0">
                <a:solidFill>
                  <a:srgbClr val="92D050"/>
                </a:solidFill>
                <a:latin typeface="Tahoma" panose="020B0604030504040204" pitchFamily="34" charset="0"/>
                <a:ea typeface="Tahoma" panose="020B0604030504040204" pitchFamily="34" charset="0"/>
                <a:cs typeface="Tahoma" panose="020B0604030504040204" pitchFamily="34" charset="0"/>
              </a:rPr>
              <a:t>. </a:t>
            </a:r>
            <a:r>
              <a:rPr lang="en-US" sz="1600" i="1">
                <a:solidFill>
                  <a:srgbClr val="92D050"/>
                </a:solidFill>
                <a:latin typeface="Tahoma" panose="020B0604030504040204" pitchFamily="34" charset="0"/>
                <a:ea typeface="Tahoma" panose="020B0604030504040204" pitchFamily="34" charset="0"/>
                <a:cs typeface="Tahoma" panose="020B0604030504040204" pitchFamily="34" charset="0"/>
              </a:rPr>
              <a:t>HỒNG + T. </a:t>
            </a:r>
            <a:r>
              <a:rPr lang="en-US" sz="1600" i="1">
                <a:solidFill>
                  <a:srgbClr val="92D050"/>
                </a:solidFill>
                <a:latin typeface="Tahoma" panose="020B0604030504040204" pitchFamily="34" charset="0"/>
                <a:ea typeface="Tahoma" panose="020B0604030504040204" pitchFamily="34" charset="0"/>
                <a:cs typeface="Tahoma" panose="020B0604030504040204" pitchFamily="34" charset="0"/>
              </a:rPr>
              <a:t>THÔNG </a:t>
            </a:r>
            <a:r>
              <a:rPr lang="en-US" sz="1600" i="1" smtClean="0">
                <a:solidFill>
                  <a:srgbClr val="92D050"/>
                </a:solidFill>
                <a:latin typeface="Tahoma" panose="020B0604030504040204" pitchFamily="34" charset="0"/>
                <a:ea typeface="Tahoma" panose="020B0604030504040204" pitchFamily="34" charset="0"/>
                <a:cs typeface="Tahoma" panose="020B0604030504040204" pitchFamily="34" charset="0"/>
              </a:rPr>
              <a:t> 20/11/2015 – </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20/12/2015)</a:t>
            </a:r>
          </a:p>
          <a:p>
            <a:pPr marL="285750" indent="-285750" algn="just">
              <a:lnSpc>
                <a:spcPct val="150000"/>
              </a:lnSpc>
              <a:buFontTx/>
              <a:buChar char="-"/>
            </a:pPr>
            <a:r>
              <a:rPr lang="en-US" sz="1600" dirty="0" smtClean="0">
                <a:solidFill>
                  <a:schemeClr val="bg1"/>
                </a:solidFill>
                <a:latin typeface="Tahoma" panose="020B0604030504040204" pitchFamily="34" charset="0"/>
                <a:ea typeface="Tahoma" panose="020B0604030504040204" pitchFamily="34" charset="0"/>
                <a:cs typeface="Tahoma" panose="020B0604030504040204" pitchFamily="34" charset="0"/>
              </a:rPr>
              <a:t>XỬ LÝ THỐNG KÊ </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(T. TUẤN + T. VINH  +T. </a:t>
            </a:r>
            <a:r>
              <a:rPr lang="en-US" sz="1600" i="1" smtClean="0">
                <a:solidFill>
                  <a:srgbClr val="92D050"/>
                </a:solidFill>
                <a:latin typeface="Tahoma" panose="020B0604030504040204" pitchFamily="34" charset="0"/>
                <a:ea typeface="Tahoma" panose="020B0604030504040204" pitchFamily="34" charset="0"/>
                <a:cs typeface="Tahoma" panose="020B0604030504040204" pitchFamily="34" charset="0"/>
              </a:rPr>
              <a:t>HẢI </a:t>
            </a:r>
            <a:r>
              <a:rPr lang="en-US" sz="1600" i="1" smtClean="0">
                <a:solidFill>
                  <a:srgbClr val="92D050"/>
                </a:solidFill>
                <a:latin typeface="Tahoma" panose="020B0604030504040204" pitchFamily="34" charset="0"/>
                <a:ea typeface="Tahoma" panose="020B0604030504040204" pitchFamily="34" charset="0"/>
                <a:cs typeface="Tahoma" panose="020B0604030504040204" pitchFamily="34" charset="0"/>
              </a:rPr>
              <a:t> </a:t>
            </a:r>
            <a:r>
              <a:rPr lang="en-US" sz="1600" i="1" smtClean="0">
                <a:solidFill>
                  <a:srgbClr val="92D050"/>
                </a:solidFill>
                <a:latin typeface="Tahoma" panose="020B0604030504040204" pitchFamily="34" charset="0"/>
                <a:ea typeface="Tahoma" panose="020B0604030504040204" pitchFamily="34" charset="0"/>
                <a:cs typeface="Tahoma" panose="020B0604030504040204" pitchFamily="34" charset="0"/>
              </a:rPr>
              <a:t>20/12/2015 – </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15/01/2015)</a:t>
            </a:r>
          </a:p>
          <a:p>
            <a:pPr marL="285750" indent="-285750" algn="just">
              <a:lnSpc>
                <a:spcPct val="150000"/>
              </a:lnSpc>
              <a:buFontTx/>
              <a:buChar char="-"/>
            </a:pPr>
            <a:r>
              <a:rPr lang="en-US" sz="1600" dirty="0" smtClean="0">
                <a:solidFill>
                  <a:schemeClr val="bg1"/>
                </a:solidFill>
                <a:latin typeface="Tahoma" panose="020B0604030504040204" pitchFamily="34" charset="0"/>
                <a:ea typeface="Tahoma" panose="020B0604030504040204" pitchFamily="34" charset="0"/>
                <a:cs typeface="Tahoma" panose="020B0604030504040204" pitchFamily="34" charset="0"/>
              </a:rPr>
              <a:t>HOÀN THIỆN CHUẨN ĐẦU RA </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(T. VINH + T. TUẤN  + T</a:t>
            </a:r>
            <a:r>
              <a:rPr lang="en-US" sz="1600" i="1" smtClean="0">
                <a:solidFill>
                  <a:srgbClr val="92D050"/>
                </a:solidFill>
                <a:latin typeface="Tahoma" panose="020B0604030504040204" pitchFamily="34" charset="0"/>
                <a:ea typeface="Tahoma" panose="020B0604030504040204" pitchFamily="34" charset="0"/>
                <a:cs typeface="Tahoma" panose="020B0604030504040204" pitchFamily="34" charset="0"/>
              </a:rPr>
              <a:t>. </a:t>
            </a:r>
            <a:r>
              <a:rPr lang="en-US" sz="1600" i="1">
                <a:solidFill>
                  <a:srgbClr val="92D050"/>
                </a:solidFill>
                <a:latin typeface="Tahoma" panose="020B0604030504040204" pitchFamily="34" charset="0"/>
                <a:ea typeface="Tahoma" panose="020B0604030504040204" pitchFamily="34" charset="0"/>
                <a:cs typeface="Tahoma" panose="020B0604030504040204" pitchFamily="34" charset="0"/>
              </a:rPr>
              <a:t>HẢI </a:t>
            </a:r>
            <a:r>
              <a:rPr lang="en-US" sz="1600" i="1" smtClean="0">
                <a:solidFill>
                  <a:srgbClr val="92D050"/>
                </a:solidFill>
                <a:latin typeface="Tahoma" panose="020B0604030504040204" pitchFamily="34" charset="0"/>
                <a:ea typeface="Tahoma" panose="020B0604030504040204" pitchFamily="34" charset="0"/>
                <a:cs typeface="Tahoma" panose="020B0604030504040204" pitchFamily="34" charset="0"/>
              </a:rPr>
              <a:t>15/01/2015 – </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25/01/2015)</a:t>
            </a:r>
          </a:p>
        </p:txBody>
      </p:sp>
    </p:spTree>
    <p:extLst>
      <p:ext uri="{BB962C8B-B14F-4D97-AF65-F5344CB8AC3E}">
        <p14:creationId xmlns:p14="http://schemas.microsoft.com/office/powerpoint/2010/main" val="388102584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56069" y="1159098"/>
            <a:ext cx="9994005" cy="646331"/>
          </a:xfrm>
          <a:prstGeom prst="rect">
            <a:avLst/>
          </a:prstGeom>
          <a:noFill/>
        </p:spPr>
        <p:txBody>
          <a:bodyPr wrap="square" rtlCol="0">
            <a:spAutoFit/>
          </a:bodyPr>
          <a:lstStyle/>
          <a:p>
            <a:r>
              <a:rPr lang="en-US" b="1" dirty="0" smtClean="0">
                <a:solidFill>
                  <a:srgbClr val="FF0000"/>
                </a:solidFill>
                <a:latin typeface="Tahoma" panose="020B0604030504040204" pitchFamily="34" charset="0"/>
                <a:ea typeface="Tahoma" panose="020B0604030504040204" pitchFamily="34" charset="0"/>
                <a:cs typeface="Tahoma" panose="020B0604030504040204" pitchFamily="34" charset="0"/>
              </a:rPr>
              <a:t>ĐỢT 2: </a:t>
            </a:r>
            <a:r>
              <a:rPr lang="en-US" i="1" dirty="0" smtClean="0">
                <a:solidFill>
                  <a:srgbClr val="FFFF00"/>
                </a:solidFill>
                <a:latin typeface="Tahoma" panose="020B0604030504040204" pitchFamily="34" charset="0"/>
                <a:ea typeface="Tahoma" panose="020B0604030504040204" pitchFamily="34" charset="0"/>
                <a:cs typeface="Tahoma" panose="020B0604030504040204" pitchFamily="34" charset="0"/>
              </a:rPr>
              <a:t>XÂY DỰNG  VÀ PHÁT  TRIỂN CHƯƠNG TRÌNH ĐÀO TẠO THEO CHUẨN ĐẦU RA (01/02/2015 – 30/05/2016)</a:t>
            </a:r>
            <a:endParaRPr lang="en-US" i="1" dirty="0">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sp>
        <p:nvSpPr>
          <p:cNvPr id="3" name="TextBox 2"/>
          <p:cNvSpPr txBox="1"/>
          <p:nvPr/>
        </p:nvSpPr>
        <p:spPr>
          <a:xfrm>
            <a:off x="1056070" y="1805429"/>
            <a:ext cx="10373930" cy="4031873"/>
          </a:xfrm>
          <a:prstGeom prst="rect">
            <a:avLst/>
          </a:prstGeom>
          <a:noFill/>
        </p:spPr>
        <p:txBody>
          <a:bodyPr wrap="square" rtlCol="0">
            <a:spAutoFit/>
          </a:bodyPr>
          <a:lstStyle/>
          <a:p>
            <a:pPr marL="285750" indent="-285750" algn="just">
              <a:lnSpc>
                <a:spcPct val="200000"/>
              </a:lnSpc>
              <a:buFontTx/>
              <a:buChar char="-"/>
            </a:pPr>
            <a:r>
              <a:rPr lang="en-US" sz="1600" dirty="0" smtClean="0">
                <a:solidFill>
                  <a:schemeClr val="bg1"/>
                </a:solidFill>
                <a:latin typeface="Tahoma" panose="020B0604030504040204" pitchFamily="34" charset="0"/>
                <a:ea typeface="Tahoma" panose="020B0604030504040204" pitchFamily="34" charset="0"/>
                <a:cs typeface="Tahoma" panose="020B0604030504040204" pitchFamily="34" charset="0"/>
              </a:rPr>
              <a:t>XÂY DỰNG BẢN THẢO CHƯƠNG TRÌNH ĐÀO TẠO </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(T. </a:t>
            </a:r>
            <a:r>
              <a:rPr lang="en-US" sz="1600" i="1" smtClean="0">
                <a:solidFill>
                  <a:srgbClr val="92D050"/>
                </a:solidFill>
                <a:latin typeface="Tahoma" panose="020B0604030504040204" pitchFamily="34" charset="0"/>
                <a:ea typeface="Tahoma" panose="020B0604030504040204" pitchFamily="34" charset="0"/>
                <a:cs typeface="Tahoma" panose="020B0604030504040204" pitchFamily="34" charset="0"/>
              </a:rPr>
              <a:t>VINH </a:t>
            </a:r>
            <a:r>
              <a:rPr lang="en-US" sz="1600" i="1" smtClean="0">
                <a:solidFill>
                  <a:srgbClr val="92D050"/>
                </a:solidFill>
                <a:latin typeface="Tahoma" panose="020B0604030504040204" pitchFamily="34" charset="0"/>
                <a:ea typeface="Tahoma" panose="020B0604030504040204" pitchFamily="34" charset="0"/>
                <a:cs typeface="Tahoma" panose="020B0604030504040204" pitchFamily="34" charset="0"/>
              </a:rPr>
              <a:t>25/01/2015 – </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15/02/2016)</a:t>
            </a:r>
          </a:p>
          <a:p>
            <a:pPr marL="285750" indent="-285750" algn="just">
              <a:lnSpc>
                <a:spcPct val="200000"/>
              </a:lnSpc>
              <a:buFontTx/>
              <a:buChar char="-"/>
            </a:pPr>
            <a:r>
              <a:rPr lang="en-US" sz="1600" dirty="0" smtClean="0">
                <a:solidFill>
                  <a:schemeClr val="bg1"/>
                </a:solidFill>
                <a:latin typeface="Tahoma" panose="020B0604030504040204" pitchFamily="34" charset="0"/>
                <a:ea typeface="Tahoma" panose="020B0604030504040204" pitchFamily="34" charset="0"/>
                <a:cs typeface="Tahoma" panose="020B0604030504040204" pitchFamily="34" charset="0"/>
              </a:rPr>
              <a:t>XÂY DỰNG CHUẨN ĐẦU RA CHO TỪNG MÔN HỌC </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(TOÀN THỂ THÀNH </a:t>
            </a:r>
            <a:r>
              <a:rPr lang="en-US" sz="1600" i="1" smtClean="0">
                <a:solidFill>
                  <a:srgbClr val="92D050"/>
                </a:solidFill>
                <a:latin typeface="Tahoma" panose="020B0604030504040204" pitchFamily="34" charset="0"/>
                <a:ea typeface="Tahoma" panose="020B0604030504040204" pitchFamily="34" charset="0"/>
                <a:cs typeface="Tahoma" panose="020B0604030504040204" pitchFamily="34" charset="0"/>
              </a:rPr>
              <a:t>VIÊN </a:t>
            </a:r>
            <a:r>
              <a:rPr lang="en-US" sz="1600" i="1" smtClean="0">
                <a:solidFill>
                  <a:srgbClr val="92D050"/>
                </a:solidFill>
                <a:latin typeface="Tahoma" panose="020B0604030504040204" pitchFamily="34" charset="0"/>
                <a:ea typeface="Tahoma" panose="020B0604030504040204" pitchFamily="34" charset="0"/>
                <a:cs typeface="Tahoma" panose="020B0604030504040204" pitchFamily="34" charset="0"/>
              </a:rPr>
              <a:t>15/02/2016 – </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05/03/2016)</a:t>
            </a:r>
          </a:p>
          <a:p>
            <a:pPr marL="285750" indent="-285750" algn="just">
              <a:lnSpc>
                <a:spcPct val="200000"/>
              </a:lnSpc>
              <a:buFontTx/>
              <a:buChar char="-"/>
            </a:pPr>
            <a:r>
              <a:rPr lang="en-US" sz="1600" dirty="0">
                <a:solidFill>
                  <a:schemeClr val="bg1"/>
                </a:solidFill>
                <a:latin typeface="Tahoma" panose="020B0604030504040204" pitchFamily="34" charset="0"/>
                <a:ea typeface="Tahoma" panose="020B0604030504040204" pitchFamily="34" charset="0"/>
                <a:cs typeface="Tahoma" panose="020B0604030504040204" pitchFamily="34" charset="0"/>
              </a:rPr>
              <a:t>XÂY DỰNG </a:t>
            </a:r>
            <a:r>
              <a:rPr lang="en-US" sz="1600" dirty="0" smtClean="0">
                <a:solidFill>
                  <a:schemeClr val="bg1"/>
                </a:solidFill>
                <a:latin typeface="Tahoma" panose="020B0604030504040204" pitchFamily="34" charset="0"/>
                <a:ea typeface="Tahoma" panose="020B0604030504040204" pitchFamily="34" charset="0"/>
                <a:cs typeface="Tahoma" panose="020B0604030504040204" pitchFamily="34" charset="0"/>
              </a:rPr>
              <a:t>ĐỀ CƯƠNG TỪNG </a:t>
            </a:r>
            <a:r>
              <a:rPr lang="en-US" sz="1600" dirty="0">
                <a:solidFill>
                  <a:schemeClr val="bg1"/>
                </a:solidFill>
                <a:latin typeface="Tahoma" panose="020B0604030504040204" pitchFamily="34" charset="0"/>
                <a:ea typeface="Tahoma" panose="020B0604030504040204" pitchFamily="34" charset="0"/>
                <a:cs typeface="Tahoma" panose="020B0604030504040204" pitchFamily="34" charset="0"/>
              </a:rPr>
              <a:t>MÔN </a:t>
            </a:r>
            <a:r>
              <a:rPr lang="en-US" sz="1600" dirty="0" smtClean="0">
                <a:solidFill>
                  <a:schemeClr val="bg1"/>
                </a:solidFill>
                <a:latin typeface="Tahoma" panose="020B0604030504040204" pitchFamily="34" charset="0"/>
                <a:ea typeface="Tahoma" panose="020B0604030504040204" pitchFamily="34" charset="0"/>
                <a:cs typeface="Tahoma" panose="020B0604030504040204" pitchFamily="34" charset="0"/>
              </a:rPr>
              <a:t>HỌC</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a:t>
            </a:r>
            <a:r>
              <a:rPr lang="en-US" sz="1600" i="1" dirty="0">
                <a:solidFill>
                  <a:srgbClr val="92D050"/>
                </a:solidFill>
                <a:latin typeface="Tahoma" panose="020B0604030504040204" pitchFamily="34" charset="0"/>
                <a:ea typeface="Tahoma" panose="020B0604030504040204" pitchFamily="34" charset="0"/>
                <a:cs typeface="Tahoma" panose="020B0604030504040204" pitchFamily="34" charset="0"/>
              </a:rPr>
              <a:t>TOÀN THỂ THÀNH </a:t>
            </a:r>
            <a:r>
              <a:rPr lang="en-US" sz="1600" i="1">
                <a:solidFill>
                  <a:srgbClr val="92D050"/>
                </a:solidFill>
                <a:latin typeface="Tahoma" panose="020B0604030504040204" pitchFamily="34" charset="0"/>
                <a:ea typeface="Tahoma" panose="020B0604030504040204" pitchFamily="34" charset="0"/>
                <a:cs typeface="Tahoma" panose="020B0604030504040204" pitchFamily="34" charset="0"/>
              </a:rPr>
              <a:t>VIÊN</a:t>
            </a:r>
            <a:r>
              <a:rPr lang="en-US" sz="1600" i="1" smtClean="0">
                <a:solidFill>
                  <a:srgbClr val="92D050"/>
                </a:solidFill>
                <a:latin typeface="Tahoma" panose="020B0604030504040204" pitchFamily="34" charset="0"/>
                <a:ea typeface="Tahoma" panose="020B0604030504040204" pitchFamily="34" charset="0"/>
                <a:cs typeface="Tahoma" panose="020B0604030504040204" pitchFamily="34" charset="0"/>
              </a:rPr>
              <a:t> </a:t>
            </a:r>
            <a:r>
              <a:rPr lang="en-US" sz="1600" i="1" smtClean="0">
                <a:solidFill>
                  <a:srgbClr val="92D050"/>
                </a:solidFill>
                <a:latin typeface="Tahoma" panose="020B0604030504040204" pitchFamily="34" charset="0"/>
                <a:ea typeface="Tahoma" panose="020B0604030504040204" pitchFamily="34" charset="0"/>
                <a:cs typeface="Tahoma" panose="020B0604030504040204" pitchFamily="34" charset="0"/>
              </a:rPr>
              <a:t>05/03/2016 – 0</a:t>
            </a:r>
            <a:r>
              <a:rPr lang="en-US" sz="1600" i="1" smtClean="0">
                <a:solidFill>
                  <a:srgbClr val="92D050"/>
                </a:solidFill>
                <a:latin typeface="Tahoma" panose="020B0604030504040204" pitchFamily="34" charset="0"/>
                <a:ea typeface="Tahoma" panose="020B0604030504040204" pitchFamily="34" charset="0"/>
                <a:cs typeface="Tahoma" panose="020B0604030504040204" pitchFamily="34" charset="0"/>
              </a:rPr>
              <a:t>5/04/2016</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a:t>
            </a:r>
          </a:p>
          <a:p>
            <a:pPr marL="285750" indent="-285750" algn="just">
              <a:lnSpc>
                <a:spcPct val="200000"/>
              </a:lnSpc>
              <a:buFontTx/>
              <a:buChar char="-"/>
            </a:pPr>
            <a:r>
              <a:rPr lang="en-US" sz="1600" dirty="0">
                <a:solidFill>
                  <a:schemeClr val="bg1"/>
                </a:solidFill>
                <a:latin typeface="Tahoma" panose="020B0604030504040204" pitchFamily="34" charset="0"/>
                <a:ea typeface="Tahoma" panose="020B0604030504040204" pitchFamily="34" charset="0"/>
                <a:cs typeface="Tahoma" panose="020B0604030504040204" pitchFamily="34" charset="0"/>
              </a:rPr>
              <a:t>XÂY </a:t>
            </a:r>
            <a:r>
              <a:rPr lang="en-US" sz="1600" dirty="0" smtClean="0">
                <a:solidFill>
                  <a:schemeClr val="bg1"/>
                </a:solidFill>
                <a:latin typeface="Tahoma" panose="020B0604030504040204" pitchFamily="34" charset="0"/>
                <a:ea typeface="Tahoma" panose="020B0604030504040204" pitchFamily="34" charset="0"/>
                <a:cs typeface="Tahoma" panose="020B0604030504040204" pitchFamily="34" charset="0"/>
              </a:rPr>
              <a:t>DỰNG MA TRẬN ĐỐI CHỨNG CHUẨN ĐẦU RA </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(T. </a:t>
            </a:r>
            <a:r>
              <a:rPr lang="en-US" sz="1600" i="1" smtClean="0">
                <a:solidFill>
                  <a:srgbClr val="92D050"/>
                </a:solidFill>
                <a:latin typeface="Tahoma" panose="020B0604030504040204" pitchFamily="34" charset="0"/>
                <a:ea typeface="Tahoma" panose="020B0604030504040204" pitchFamily="34" charset="0"/>
                <a:cs typeface="Tahoma" panose="020B0604030504040204" pitchFamily="34" charset="0"/>
              </a:rPr>
              <a:t>VINH </a:t>
            </a:r>
            <a:r>
              <a:rPr lang="en-US" sz="1600" i="1" smtClean="0">
                <a:solidFill>
                  <a:srgbClr val="92D050"/>
                </a:solidFill>
                <a:latin typeface="Tahoma" panose="020B0604030504040204" pitchFamily="34" charset="0"/>
                <a:ea typeface="Tahoma" panose="020B0604030504040204" pitchFamily="34" charset="0"/>
                <a:cs typeface="Tahoma" panose="020B0604030504040204" pitchFamily="34" charset="0"/>
              </a:rPr>
              <a:t>05/04/2016 – 2</a:t>
            </a:r>
            <a:r>
              <a:rPr lang="en-US" sz="1600" i="1" smtClean="0">
                <a:solidFill>
                  <a:srgbClr val="92D050"/>
                </a:solidFill>
                <a:latin typeface="Tahoma" panose="020B0604030504040204" pitchFamily="34" charset="0"/>
                <a:ea typeface="Tahoma" panose="020B0604030504040204" pitchFamily="34" charset="0"/>
                <a:cs typeface="Tahoma" panose="020B0604030504040204" pitchFamily="34" charset="0"/>
              </a:rPr>
              <a:t>0/04/2016</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a:t>
            </a:r>
          </a:p>
          <a:p>
            <a:pPr marL="285750" indent="-285750" algn="just">
              <a:lnSpc>
                <a:spcPct val="200000"/>
              </a:lnSpc>
              <a:buFontTx/>
              <a:buChar char="-"/>
            </a:pPr>
            <a:r>
              <a:rPr lang="en-US" sz="1600" dirty="0" smtClean="0">
                <a:solidFill>
                  <a:schemeClr val="bg1"/>
                </a:solidFill>
                <a:latin typeface="Tahoma" panose="020B0604030504040204" pitchFamily="34" charset="0"/>
                <a:ea typeface="Tahoma" panose="020B0604030504040204" pitchFamily="34" charset="0"/>
                <a:cs typeface="Tahoma" panose="020B0604030504040204" pitchFamily="34" charset="0"/>
              </a:rPr>
              <a:t>TỔ CHỨC HỘI NGHỊ KHOA HOÀN CHỈNH </a:t>
            </a:r>
            <a:r>
              <a:rPr lang="en-US" sz="1600" smtClean="0">
                <a:solidFill>
                  <a:schemeClr val="bg1"/>
                </a:solidFill>
                <a:latin typeface="Tahoma" panose="020B0604030504040204" pitchFamily="34" charset="0"/>
                <a:ea typeface="Tahoma" panose="020B0604030504040204" pitchFamily="34" charset="0"/>
                <a:cs typeface="Tahoma" panose="020B0604030504040204" pitchFamily="34" charset="0"/>
              </a:rPr>
              <a:t>CTĐT </a:t>
            </a:r>
            <a:r>
              <a:rPr lang="en-US" sz="1600" i="1" smtClean="0">
                <a:solidFill>
                  <a:srgbClr val="92D050"/>
                </a:solidFill>
                <a:latin typeface="Tahoma" panose="020B0604030504040204" pitchFamily="34" charset="0"/>
                <a:ea typeface="Tahoma" panose="020B0604030504040204" pitchFamily="34" charset="0"/>
                <a:cs typeface="Tahoma" panose="020B0604030504040204" pitchFamily="34" charset="0"/>
              </a:rPr>
              <a:t>(25/04/2016</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a:t>
            </a:r>
          </a:p>
          <a:p>
            <a:pPr marL="285750" indent="-285750" algn="just">
              <a:lnSpc>
                <a:spcPct val="200000"/>
              </a:lnSpc>
              <a:buFontTx/>
              <a:buChar char="-"/>
            </a:pPr>
            <a:r>
              <a:rPr lang="en-US" sz="1600" dirty="0" smtClean="0">
                <a:solidFill>
                  <a:schemeClr val="bg1"/>
                </a:solidFill>
                <a:latin typeface="Tahoma" panose="020B0604030504040204" pitchFamily="34" charset="0"/>
                <a:ea typeface="Tahoma" panose="020B0604030504040204" pitchFamily="34" charset="0"/>
                <a:cs typeface="Tahoma" panose="020B0604030504040204" pitchFamily="34" charset="0"/>
              </a:rPr>
              <a:t>TỔ CHỨC GÓP Ý CTĐT </a:t>
            </a:r>
            <a:r>
              <a:rPr lang="en-US" sz="1600" i="1" smtClean="0">
                <a:solidFill>
                  <a:srgbClr val="92D050"/>
                </a:solidFill>
                <a:latin typeface="Tahoma" panose="020B0604030504040204" pitchFamily="34" charset="0"/>
                <a:ea typeface="Tahoma" panose="020B0604030504040204" pitchFamily="34" charset="0"/>
                <a:cs typeface="Tahoma" panose="020B0604030504040204" pitchFamily="34" charset="0"/>
              </a:rPr>
              <a:t>(</a:t>
            </a:r>
            <a:r>
              <a:rPr lang="en-US" sz="1600" i="1" smtClean="0">
                <a:solidFill>
                  <a:srgbClr val="92D050"/>
                </a:solidFill>
                <a:latin typeface="Tahoma" panose="020B0604030504040204" pitchFamily="34" charset="0"/>
                <a:ea typeface="Tahoma" panose="020B0604030504040204" pitchFamily="34" charset="0"/>
                <a:cs typeface="Tahoma" panose="020B0604030504040204" pitchFamily="34" charset="0"/>
              </a:rPr>
              <a:t>27/04/2016</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a:t>
            </a:r>
          </a:p>
          <a:p>
            <a:pPr marL="285750" indent="-285750" algn="just">
              <a:lnSpc>
                <a:spcPct val="200000"/>
              </a:lnSpc>
              <a:buFontTx/>
              <a:buChar char="-"/>
            </a:pPr>
            <a:r>
              <a:rPr lang="en-US" sz="1600" dirty="0" smtClean="0">
                <a:solidFill>
                  <a:schemeClr val="bg1"/>
                </a:solidFill>
                <a:latin typeface="Tahoma" panose="020B0604030504040204" pitchFamily="34" charset="0"/>
                <a:ea typeface="Tahoma" panose="020B0604030504040204" pitchFamily="34" charset="0"/>
                <a:cs typeface="Tahoma" panose="020B0604030504040204" pitchFamily="34" charset="0"/>
              </a:rPr>
              <a:t>XÂY DỰNG PP GIẢNG DẠY VÀ HỌC TẬP </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(TOÀN THỂ THÀNH </a:t>
            </a:r>
            <a:r>
              <a:rPr lang="en-US" sz="1600" i="1" smtClean="0">
                <a:solidFill>
                  <a:srgbClr val="92D050"/>
                </a:solidFill>
                <a:latin typeface="Tahoma" panose="020B0604030504040204" pitchFamily="34" charset="0"/>
                <a:ea typeface="Tahoma" panose="020B0604030504040204" pitchFamily="34" charset="0"/>
                <a:cs typeface="Tahoma" panose="020B0604030504040204" pitchFamily="34" charset="0"/>
              </a:rPr>
              <a:t>VIÊN </a:t>
            </a:r>
            <a:r>
              <a:rPr lang="en-US" sz="1600" i="1" smtClean="0">
                <a:solidFill>
                  <a:srgbClr val="92D050"/>
                </a:solidFill>
                <a:latin typeface="Tahoma" panose="020B0604030504040204" pitchFamily="34" charset="0"/>
                <a:ea typeface="Tahoma" panose="020B0604030504040204" pitchFamily="34" charset="0"/>
                <a:cs typeface="Tahoma" panose="020B0604030504040204" pitchFamily="34" charset="0"/>
              </a:rPr>
              <a:t> </a:t>
            </a:r>
            <a:r>
              <a:rPr lang="en-US" sz="1600" i="1" smtClean="0">
                <a:solidFill>
                  <a:srgbClr val="92D050"/>
                </a:solidFill>
                <a:latin typeface="Tahoma" panose="020B0604030504040204" pitchFamily="34" charset="0"/>
                <a:ea typeface="Tahoma" panose="020B0604030504040204" pitchFamily="34" charset="0"/>
                <a:cs typeface="Tahoma" panose="020B0604030504040204" pitchFamily="34" charset="0"/>
              </a:rPr>
              <a:t>27/04/2016 </a:t>
            </a:r>
            <a:r>
              <a:rPr lang="en-US" sz="1600" i="1">
                <a:solidFill>
                  <a:srgbClr val="92D050"/>
                </a:solidFill>
                <a:latin typeface="Tahoma" panose="020B0604030504040204" pitchFamily="34" charset="0"/>
                <a:ea typeface="Tahoma" panose="020B0604030504040204" pitchFamily="34" charset="0"/>
                <a:cs typeface="Tahoma" panose="020B0604030504040204" pitchFamily="34" charset="0"/>
              </a:rPr>
              <a:t>- </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10/05/2016)</a:t>
            </a:r>
          </a:p>
          <a:p>
            <a:pPr marL="285750" indent="-285750" algn="just">
              <a:lnSpc>
                <a:spcPct val="200000"/>
              </a:lnSpc>
              <a:buFontTx/>
              <a:buChar char="-"/>
            </a:pPr>
            <a:r>
              <a:rPr lang="en-US" sz="1600" dirty="0" smtClean="0">
                <a:solidFill>
                  <a:schemeClr val="bg1"/>
                </a:solidFill>
                <a:latin typeface="Tahoma" panose="020B0604030504040204" pitchFamily="34" charset="0"/>
                <a:ea typeface="Tahoma" panose="020B0604030504040204" pitchFamily="34" charset="0"/>
                <a:cs typeface="Tahoma" panose="020B0604030504040204" pitchFamily="34" charset="0"/>
              </a:rPr>
              <a:t>XÂY DỰNG QUY TRÌNH VÀ CÔNG CỤ ĐÁNH GIÁ CTĐT </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(TOÀN THỂ THÀNH </a:t>
            </a:r>
            <a:r>
              <a:rPr lang="en-US" sz="1600" i="1" smtClean="0">
                <a:solidFill>
                  <a:srgbClr val="92D050"/>
                </a:solidFill>
                <a:latin typeface="Tahoma" panose="020B0604030504040204" pitchFamily="34" charset="0"/>
                <a:ea typeface="Tahoma" panose="020B0604030504040204" pitchFamily="34" charset="0"/>
                <a:cs typeface="Tahoma" panose="020B0604030504040204" pitchFamily="34" charset="0"/>
              </a:rPr>
              <a:t>VIÊN </a:t>
            </a:r>
            <a:r>
              <a:rPr lang="en-US" sz="1600" i="1" smtClean="0">
                <a:solidFill>
                  <a:srgbClr val="92D050"/>
                </a:solidFill>
                <a:latin typeface="Tahoma" panose="020B0604030504040204" pitchFamily="34" charset="0"/>
                <a:ea typeface="Tahoma" panose="020B0604030504040204" pitchFamily="34" charset="0"/>
                <a:cs typeface="Tahoma" panose="020B0604030504040204" pitchFamily="34" charset="0"/>
              </a:rPr>
              <a:t> </a:t>
            </a:r>
            <a:r>
              <a:rPr lang="en-US" sz="1600" i="1" smtClean="0">
                <a:solidFill>
                  <a:srgbClr val="92D050"/>
                </a:solidFill>
                <a:latin typeface="Tahoma" panose="020B0604030504040204" pitchFamily="34" charset="0"/>
                <a:ea typeface="Tahoma" panose="020B0604030504040204" pitchFamily="34" charset="0"/>
                <a:cs typeface="Tahoma" panose="020B0604030504040204" pitchFamily="34" charset="0"/>
              </a:rPr>
              <a:t>10/05/2016 </a:t>
            </a:r>
            <a:r>
              <a:rPr lang="en-US" sz="1600" i="1">
                <a:solidFill>
                  <a:srgbClr val="92D050"/>
                </a:solidFill>
                <a:latin typeface="Tahoma" panose="020B0604030504040204" pitchFamily="34" charset="0"/>
                <a:ea typeface="Tahoma" panose="020B0604030504040204" pitchFamily="34" charset="0"/>
                <a:cs typeface="Tahoma" panose="020B0604030504040204" pitchFamily="34" charset="0"/>
              </a:rPr>
              <a:t>- </a:t>
            </a:r>
            <a:r>
              <a:rPr lang="en-US" sz="1600" i="1" dirty="0" smtClean="0">
                <a:solidFill>
                  <a:srgbClr val="92D050"/>
                </a:solidFill>
                <a:latin typeface="Tahoma" panose="020B0604030504040204" pitchFamily="34" charset="0"/>
                <a:ea typeface="Tahoma" panose="020B0604030504040204" pitchFamily="34" charset="0"/>
                <a:cs typeface="Tahoma" panose="020B0604030504040204" pitchFamily="34" charset="0"/>
              </a:rPr>
              <a:t>25/05/2016)</a:t>
            </a:r>
          </a:p>
        </p:txBody>
      </p:sp>
    </p:spTree>
    <p:extLst>
      <p:ext uri="{BB962C8B-B14F-4D97-AF65-F5344CB8AC3E}">
        <p14:creationId xmlns:p14="http://schemas.microsoft.com/office/powerpoint/2010/main" val="3485450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06829" y="1628581"/>
            <a:ext cx="6452315" cy="646331"/>
          </a:xfrm>
          <a:prstGeom prst="rect">
            <a:avLst/>
          </a:prstGeom>
          <a:noFill/>
        </p:spPr>
        <p:txBody>
          <a:bodyPr wrap="square" rtlCol="0">
            <a:spAutoFit/>
          </a:bodyPr>
          <a:lstStyle/>
          <a:p>
            <a:r>
              <a:rPr lang="en-US" b="1" dirty="0" smtClean="0">
                <a:solidFill>
                  <a:srgbClr val="FF0000"/>
                </a:solidFill>
                <a:latin typeface="Tahoma" panose="020B0604030504040204" pitchFamily="34" charset="0"/>
                <a:ea typeface="Tahoma" panose="020B0604030504040204" pitchFamily="34" charset="0"/>
                <a:cs typeface="Tahoma" panose="020B0604030504040204" pitchFamily="34" charset="0"/>
              </a:rPr>
              <a:t>ĐỢT </a:t>
            </a:r>
            <a:r>
              <a:rPr lang="en-US" b="1" dirty="0">
                <a:solidFill>
                  <a:srgbClr val="FF0000"/>
                </a:solidFill>
                <a:latin typeface="Tahoma" panose="020B0604030504040204" pitchFamily="34" charset="0"/>
                <a:ea typeface="Tahoma" panose="020B0604030504040204" pitchFamily="34" charset="0"/>
                <a:cs typeface="Tahoma" panose="020B0604030504040204" pitchFamily="34" charset="0"/>
              </a:rPr>
              <a:t>3</a:t>
            </a:r>
            <a:r>
              <a:rPr lang="en-US" b="1" dirty="0" smtClean="0">
                <a:solidFill>
                  <a:srgbClr val="FF0000"/>
                </a:solidFill>
                <a:latin typeface="Tahoma" panose="020B0604030504040204" pitchFamily="34" charset="0"/>
                <a:ea typeface="Tahoma" panose="020B0604030504040204" pitchFamily="34" charset="0"/>
                <a:cs typeface="Tahoma" panose="020B0604030504040204" pitchFamily="34" charset="0"/>
              </a:rPr>
              <a:t>: </a:t>
            </a:r>
            <a:endParaRPr lang="en-US" b="1" i="1" u="sng" dirty="0" smtClean="0">
              <a:solidFill>
                <a:srgbClr val="FF0000"/>
              </a:solidFill>
              <a:latin typeface="Tahoma" panose="020B0604030504040204" pitchFamily="34" charset="0"/>
              <a:ea typeface="Tahoma" panose="020B0604030504040204" pitchFamily="34" charset="0"/>
              <a:cs typeface="Tahoma" panose="020B0604030504040204" pitchFamily="34" charset="0"/>
            </a:endParaRPr>
          </a:p>
          <a:p>
            <a:r>
              <a:rPr lang="en-US" i="1" dirty="0" smtClean="0">
                <a:solidFill>
                  <a:srgbClr val="FFFF00"/>
                </a:solidFill>
                <a:latin typeface="Tahoma" panose="020B0604030504040204" pitchFamily="34" charset="0"/>
                <a:ea typeface="Tahoma" panose="020B0604030504040204" pitchFamily="34" charset="0"/>
                <a:cs typeface="Tahoma" panose="020B0604030504040204" pitchFamily="34" charset="0"/>
              </a:rPr>
              <a:t>	GIAI ĐOẠN TRIỂN KHAI (01/06/2015 – 30/08/2016)</a:t>
            </a:r>
            <a:endParaRPr lang="en-US" i="1" dirty="0">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sp>
        <p:nvSpPr>
          <p:cNvPr id="3" name="TextBox 2"/>
          <p:cNvSpPr txBox="1"/>
          <p:nvPr/>
        </p:nvSpPr>
        <p:spPr>
          <a:xfrm>
            <a:off x="2273122" y="2336447"/>
            <a:ext cx="6735651" cy="646331"/>
          </a:xfrm>
          <a:prstGeom prst="rect">
            <a:avLst/>
          </a:prstGeom>
          <a:noFill/>
        </p:spPr>
        <p:txBody>
          <a:bodyPr wrap="square" rtlCol="0">
            <a:spAutoFit/>
          </a:bodyPr>
          <a:lstStyle/>
          <a:p>
            <a:pPr algn="just"/>
            <a:r>
              <a:rPr lang="en-US"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 TRIỂN KHAI VẬN DỤNG PP HỌC TẬP TÍCH CỰC</a:t>
            </a:r>
          </a:p>
          <a:p>
            <a:pPr algn="just"/>
            <a:r>
              <a:rPr lang="en-US"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 ĐỔI MỚI PP GIẢNG DẠY</a:t>
            </a:r>
          </a:p>
        </p:txBody>
      </p:sp>
      <p:sp>
        <p:nvSpPr>
          <p:cNvPr id="4" name="TextBox 3"/>
          <p:cNvSpPr txBox="1"/>
          <p:nvPr/>
        </p:nvSpPr>
        <p:spPr>
          <a:xfrm>
            <a:off x="1506829" y="3462281"/>
            <a:ext cx="9388698" cy="646331"/>
          </a:xfrm>
          <a:prstGeom prst="rect">
            <a:avLst/>
          </a:prstGeom>
          <a:noFill/>
        </p:spPr>
        <p:txBody>
          <a:bodyPr wrap="square" rtlCol="0">
            <a:spAutoFit/>
          </a:bodyPr>
          <a:lstStyle/>
          <a:p>
            <a:r>
              <a:rPr lang="en-US" b="1" dirty="0" smtClean="0">
                <a:solidFill>
                  <a:srgbClr val="FF0000"/>
                </a:solidFill>
                <a:latin typeface="Tahoma" panose="020B0604030504040204" pitchFamily="34" charset="0"/>
                <a:ea typeface="Tahoma" panose="020B0604030504040204" pitchFamily="34" charset="0"/>
                <a:cs typeface="Tahoma" panose="020B0604030504040204" pitchFamily="34" charset="0"/>
              </a:rPr>
              <a:t>ĐỢT 4: </a:t>
            </a:r>
            <a:endParaRPr lang="en-US" b="1" i="1" u="sng" dirty="0" smtClean="0">
              <a:solidFill>
                <a:srgbClr val="FF0000"/>
              </a:solidFill>
              <a:latin typeface="Tahoma" panose="020B0604030504040204" pitchFamily="34" charset="0"/>
              <a:ea typeface="Tahoma" panose="020B0604030504040204" pitchFamily="34" charset="0"/>
              <a:cs typeface="Tahoma" panose="020B0604030504040204" pitchFamily="34" charset="0"/>
            </a:endParaRPr>
          </a:p>
          <a:p>
            <a:r>
              <a:rPr lang="en-US" i="1" dirty="0" smtClean="0">
                <a:solidFill>
                  <a:srgbClr val="FFFF00"/>
                </a:solidFill>
                <a:latin typeface="Tahoma" panose="020B0604030504040204" pitchFamily="34" charset="0"/>
                <a:ea typeface="Tahoma" panose="020B0604030504040204" pitchFamily="34" charset="0"/>
                <a:cs typeface="Tahoma" panose="020B0604030504040204" pitchFamily="34" charset="0"/>
              </a:rPr>
              <a:t>	GIAI ĐOẠN THỬ NGHIỆM, ĐÁNH GIÁ, HOÀN THIỆN (01/09/2016 – 30/09/2016)</a:t>
            </a:r>
            <a:endParaRPr lang="en-US" i="1" dirty="0">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sp>
        <p:nvSpPr>
          <p:cNvPr id="5" name="TextBox 4"/>
          <p:cNvSpPr txBox="1"/>
          <p:nvPr/>
        </p:nvSpPr>
        <p:spPr>
          <a:xfrm>
            <a:off x="2273122" y="4231682"/>
            <a:ext cx="7856111" cy="646331"/>
          </a:xfrm>
          <a:prstGeom prst="rect">
            <a:avLst/>
          </a:prstGeom>
          <a:noFill/>
        </p:spPr>
        <p:txBody>
          <a:bodyPr wrap="square" rtlCol="0">
            <a:spAutoFit/>
          </a:bodyPr>
          <a:lstStyle/>
          <a:p>
            <a:pPr algn="just"/>
            <a:r>
              <a:rPr lang="en-US"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 TRIỂN KHAI ĐÀO TẠO THỬ NGHIỆM</a:t>
            </a:r>
          </a:p>
          <a:p>
            <a:pPr algn="just"/>
            <a:r>
              <a:rPr lang="en-US"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 TIẾN HÀNH ĐÁNH GIÁ KẾT QUẢ CÁC MÔN HỌC THEO TIẾP CẬN CDIO</a:t>
            </a:r>
          </a:p>
        </p:txBody>
      </p:sp>
    </p:spTree>
    <p:extLst>
      <p:ext uri="{BB962C8B-B14F-4D97-AF65-F5344CB8AC3E}">
        <p14:creationId xmlns:p14="http://schemas.microsoft.com/office/powerpoint/2010/main" val="175124504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69536" y="2372035"/>
            <a:ext cx="9290125" cy="830997"/>
          </a:xfrm>
          <a:prstGeom prst="rect">
            <a:avLst/>
          </a:prstGeom>
          <a:noFill/>
        </p:spPr>
        <p:txBody>
          <a:bodyPr wrap="square" rtlCol="0">
            <a:spAutoFit/>
          </a:bodyPr>
          <a:lstStyle/>
          <a:p>
            <a:r>
              <a:rPr lang="en-US" i="1" smtClean="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4800" i="1" smtClean="0">
                <a:solidFill>
                  <a:srgbClr val="FFFF00"/>
                </a:solidFill>
                <a:latin typeface="Tahoma" panose="020B0604030504040204" pitchFamily="34" charset="0"/>
                <a:ea typeface="Tahoma" panose="020B0604030504040204" pitchFamily="34" charset="0"/>
                <a:cs typeface="Tahoma" panose="020B0604030504040204" pitchFamily="34" charset="0"/>
              </a:rPr>
              <a:t>TRÂN TRỌNG CẢM ƠN !</a:t>
            </a:r>
            <a:endParaRPr lang="en-US" sz="4800" i="1" dirty="0">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98391112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xmlns=""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202</TotalTime>
  <Words>673</Words>
  <Application>Microsoft Office PowerPoint</Application>
  <PresentationFormat>Custom</PresentationFormat>
  <Paragraphs>75</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Ion Boardroom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anhtuanbm88@gmail.com</dc:creator>
  <cp:lastModifiedBy>VINH</cp:lastModifiedBy>
  <cp:revision>22</cp:revision>
  <dcterms:created xsi:type="dcterms:W3CDTF">2015-10-05T09:12:13Z</dcterms:created>
  <dcterms:modified xsi:type="dcterms:W3CDTF">2015-10-05T16:17:02Z</dcterms:modified>
</cp:coreProperties>
</file>